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6" r:id="rId2"/>
    <p:sldId id="257" r:id="rId3"/>
    <p:sldId id="259" r:id="rId4"/>
    <p:sldId id="258" r:id="rId5"/>
    <p:sldId id="260" r:id="rId6"/>
    <p:sldId id="261" r:id="rId7"/>
    <p:sldId id="262" r:id="rId8"/>
    <p:sldId id="263" r:id="rId9"/>
    <p:sldId id="264" r:id="rId10"/>
    <p:sldId id="267" r:id="rId11"/>
    <p:sldId id="266" r:id="rId12"/>
    <p:sldId id="265" r:id="rId13"/>
    <p:sldId id="268" r:id="rId14"/>
    <p:sldId id="269" r:id="rId15"/>
    <p:sldId id="272" r:id="rId16"/>
    <p:sldId id="271" r:id="rId17"/>
    <p:sldId id="273" r:id="rId18"/>
    <p:sldId id="274" r:id="rId19"/>
    <p:sldId id="275" r:id="rId20"/>
    <p:sldId id="276" r:id="rId21"/>
    <p:sldId id="278" r:id="rId22"/>
    <p:sldId id="277" r:id="rId23"/>
    <p:sldId id="279" r:id="rId24"/>
    <p:sldId id="280" r:id="rId25"/>
    <p:sldId id="281" r:id="rId26"/>
    <p:sldId id="27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9" roundtripDataSignature="AMtx7mg8jkgwL/Y7WbOlp9KufZOyEA03i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5520" autoAdjust="0"/>
  </p:normalViewPr>
  <p:slideViewPr>
    <p:cSldViewPr snapToGrid="0">
      <p:cViewPr varScale="1">
        <p:scale>
          <a:sx n="78" d="100"/>
          <a:sy n="78"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From previous</a:t>
            </a:r>
            <a:r>
              <a:rPr lang="en-GB" baseline="0" dirty="0"/>
              <a:t> slide, is a ducted fan a potential solution?</a:t>
            </a:r>
            <a:endParaRPr lang="en-GB" dirty="0"/>
          </a:p>
          <a:p>
            <a:pPr marL="158750" indent="0">
              <a:buNone/>
            </a:pPr>
            <a:r>
              <a:rPr lang="en-GB" b="1" dirty="0"/>
              <a:t>Why are ducted fans a potential solution? </a:t>
            </a:r>
            <a:r>
              <a:rPr lang="en-GB" dirty="0"/>
              <a:t>What does </a:t>
            </a:r>
            <a:r>
              <a:rPr lang="en-GB" b="1" dirty="0"/>
              <a:t>figure of merit</a:t>
            </a:r>
            <a:r>
              <a:rPr lang="en-GB" dirty="0"/>
              <a:t> actually</a:t>
            </a:r>
            <a:r>
              <a:rPr lang="en-GB" baseline="0" dirty="0"/>
              <a:t> show?</a:t>
            </a:r>
          </a:p>
          <a:p>
            <a:pPr marL="158750" indent="0">
              <a:buNone/>
            </a:pPr>
            <a:endParaRPr lang="en-GB" baseline="0" dirty="0"/>
          </a:p>
          <a:p>
            <a:pPr marL="158750" indent="0">
              <a:buNone/>
            </a:pPr>
            <a:r>
              <a:rPr lang="en-GB" baseline="0" dirty="0"/>
              <a:t>…</a:t>
            </a:r>
            <a:endParaRPr lang="en-GB" dirty="0"/>
          </a:p>
          <a:p>
            <a:pPr marL="158750" indent="0">
              <a:buNone/>
            </a:pPr>
            <a:endParaRPr lang="en-GB" dirty="0"/>
          </a:p>
          <a:p>
            <a:pPr marL="158750" indent="0">
              <a:buNone/>
            </a:pPr>
            <a:r>
              <a:rPr lang="en-GB" dirty="0"/>
              <a:t>Hence,</a:t>
            </a:r>
            <a:r>
              <a:rPr lang="en-GB" baseline="0" dirty="0"/>
              <a:t> there are real potential gains to be made in the efficiency of an e-VTOL system by incorporating ducted fans into the design.</a:t>
            </a:r>
          </a:p>
          <a:p>
            <a:pPr marL="158750" indent="0">
              <a:buNone/>
            </a:pPr>
            <a:endParaRPr lang="en-GB" baseline="0" dirty="0"/>
          </a:p>
          <a:p>
            <a:pPr marL="158750" indent="0">
              <a:buNone/>
            </a:pPr>
            <a:endParaRPr lang="en-GB" baseline="0" dirty="0"/>
          </a:p>
          <a:p>
            <a:pPr marL="158750" indent="0">
              <a:buNone/>
            </a:pPr>
            <a:r>
              <a:rPr lang="en-GB" baseline="0" dirty="0"/>
              <a:t>IF NEED TO EXPLAIN</a:t>
            </a:r>
          </a:p>
          <a:p>
            <a:pPr marL="158750" indent="0">
              <a:buNone/>
            </a:pPr>
            <a:r>
              <a:rPr lang="en-GB" baseline="0" dirty="0"/>
              <a:t>This is calculated from M_F = T/P * </a:t>
            </a:r>
            <a:r>
              <a:rPr lang="en-GB" baseline="0" dirty="0" err="1"/>
              <a:t>sqrt</a:t>
            </a:r>
            <a:r>
              <a:rPr lang="en-GB" baseline="0" dirty="0"/>
              <a:t>(T/(2rhoA)) from slide 3+4. </a:t>
            </a:r>
          </a:p>
          <a:p>
            <a:pPr marL="158750" indent="0">
              <a:buNone/>
            </a:pPr>
            <a:r>
              <a:rPr lang="en-GB" baseline="0" dirty="0"/>
              <a:t>Set T = 1.1T and </a:t>
            </a:r>
            <a:r>
              <a:rPr lang="en-GB" baseline="0" dirty="0" err="1"/>
              <a:t>M_f</a:t>
            </a:r>
            <a:r>
              <a:rPr lang="en-GB" baseline="0" dirty="0"/>
              <a:t> = 1.4</a:t>
            </a:r>
          </a:p>
          <a:p>
            <a:pPr marL="158750" indent="0">
              <a:buNone/>
            </a:pPr>
            <a:r>
              <a:rPr lang="en-GB" baseline="0" dirty="0"/>
              <a:t>Therefore P = 0.8P</a:t>
            </a:r>
          </a:p>
          <a:p>
            <a:pPr marL="158750" indent="0">
              <a:buNone/>
            </a:pPr>
            <a:endParaRPr lang="en-GB" baseline="0" dirty="0"/>
          </a:p>
          <a:p>
            <a:pPr marL="158750" indent="0">
              <a:buNone/>
            </a:pPr>
            <a:r>
              <a:rPr lang="en-GB" baseline="0" dirty="0"/>
              <a:t>Minimal weight assumption needs to be verified…leading to the next slide</a:t>
            </a:r>
            <a:endParaRPr lang="en-GB" dirty="0"/>
          </a:p>
        </p:txBody>
      </p:sp>
    </p:spTree>
    <p:extLst>
      <p:ext uri="{BB962C8B-B14F-4D97-AF65-F5344CB8AC3E}">
        <p14:creationId xmlns:p14="http://schemas.microsoft.com/office/powerpoint/2010/main" val="423053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1" dirty="0"/>
              <a:t>Leads</a:t>
            </a:r>
            <a:r>
              <a:rPr lang="en-GB" b="1" baseline="0" dirty="0"/>
              <a:t> onto the aims of this project (1)</a:t>
            </a:r>
          </a:p>
          <a:p>
            <a:pPr marL="158750" indent="0">
              <a:buNone/>
            </a:pPr>
            <a:endParaRPr lang="en-GB" baseline="0" dirty="0"/>
          </a:p>
          <a:p>
            <a:pPr marL="158750" indent="0">
              <a:buNone/>
            </a:pPr>
            <a:r>
              <a:rPr lang="en-GB" baseline="0" dirty="0"/>
              <a:t>It can be shown that a ducted fan is more </a:t>
            </a:r>
            <a:r>
              <a:rPr lang="en-GB" b="1" baseline="0" dirty="0"/>
              <a:t>efficient in a work-top environment</a:t>
            </a:r>
            <a:r>
              <a:rPr lang="en-GB" baseline="0" dirty="0"/>
              <a:t>, but how does it weigh up when utilised in an </a:t>
            </a:r>
            <a:r>
              <a:rPr lang="en-GB" b="1" baseline="0" dirty="0"/>
              <a:t>application driven scenario</a:t>
            </a:r>
            <a:r>
              <a:rPr lang="en-GB" baseline="0" dirty="0"/>
              <a:t> that accounts for the whole system (extra weight and operational complexity (such as working line hysteresis))?</a:t>
            </a:r>
          </a:p>
          <a:p>
            <a:pPr marL="457200" indent="-298450">
              <a:buFontTx/>
              <a:buChar char="-"/>
            </a:pPr>
            <a:r>
              <a:rPr lang="en-GB" b="1" baseline="0" dirty="0"/>
              <a:t>Is a ducted fan </a:t>
            </a:r>
            <a:r>
              <a:rPr lang="en-GB" b="1" baseline="0" dirty="0" err="1"/>
              <a:t>propulsor</a:t>
            </a:r>
            <a:r>
              <a:rPr lang="en-GB" b="1" baseline="0" dirty="0"/>
              <a:t> a more efficient SYSTEM than a standard open-rotor for personal e-VTOL vehicles?</a:t>
            </a:r>
          </a:p>
          <a:p>
            <a:pPr marL="158750" indent="0">
              <a:buFontTx/>
              <a:buNone/>
            </a:pPr>
            <a:endParaRPr lang="en-GB" baseline="0" dirty="0"/>
          </a:p>
        </p:txBody>
      </p:sp>
    </p:spTree>
    <p:extLst>
      <p:ext uri="{BB962C8B-B14F-4D97-AF65-F5344CB8AC3E}">
        <p14:creationId xmlns:p14="http://schemas.microsoft.com/office/powerpoint/2010/main" val="148549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1" dirty="0"/>
              <a:t>Leads</a:t>
            </a:r>
            <a:r>
              <a:rPr lang="en-GB" b="1" baseline="0" dirty="0"/>
              <a:t> onto the aims of this project (2)</a:t>
            </a:r>
          </a:p>
          <a:p>
            <a:pPr marL="158750" indent="0">
              <a:buFontTx/>
              <a:buNone/>
            </a:pPr>
            <a:endParaRPr lang="en-GB" baseline="0" dirty="0"/>
          </a:p>
          <a:p>
            <a:pPr marL="158750" indent="0">
              <a:buFontTx/>
              <a:buNone/>
            </a:pPr>
            <a:r>
              <a:rPr lang="en-GB" baseline="0" dirty="0"/>
              <a:t>The operation of the system in a </a:t>
            </a:r>
            <a:r>
              <a:rPr lang="en-GB" b="1" baseline="0" dirty="0"/>
              <a:t>dynamic environment</a:t>
            </a:r>
            <a:r>
              <a:rPr lang="en-GB" baseline="0" dirty="0"/>
              <a:t> must also be considered. For example, will crosswinds on the duct intake affect </a:t>
            </a:r>
            <a:r>
              <a:rPr lang="en-GB" baseline="0" dirty="0" err="1"/>
              <a:t>propulsor</a:t>
            </a:r>
            <a:r>
              <a:rPr lang="en-GB" baseline="0" dirty="0"/>
              <a:t> performance when undertaking simple manoeuvres? How can weight be minimised whilst ensuring flow separation is avoided? (This is explored in detail by Megan and so isn’t discussed in detail here. However, future work will incorporate the testing of her ducted fan developments on the equipment used in this project).</a:t>
            </a:r>
          </a:p>
          <a:p>
            <a:pPr marL="457200" indent="-298450">
              <a:buFontTx/>
              <a:buChar char="-"/>
            </a:pPr>
            <a:r>
              <a:rPr lang="en-GB" baseline="0" dirty="0"/>
              <a:t>Are ducted fans FEASIBLE in an e-VTOL application?</a:t>
            </a:r>
          </a:p>
          <a:p>
            <a:pPr marL="457200" indent="-298450">
              <a:buFontTx/>
              <a:buChar char="-"/>
            </a:pPr>
            <a:endParaRPr lang="en-GB" baseline="0" dirty="0"/>
          </a:p>
          <a:p>
            <a:pPr marL="158750" indent="0">
              <a:buFontTx/>
              <a:buNone/>
            </a:pPr>
            <a:endParaRPr lang="en-GB" baseline="0" dirty="0"/>
          </a:p>
        </p:txBody>
      </p:sp>
    </p:spTree>
    <p:extLst>
      <p:ext uri="{BB962C8B-B14F-4D97-AF65-F5344CB8AC3E}">
        <p14:creationId xmlns:p14="http://schemas.microsoft.com/office/powerpoint/2010/main" val="207337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above questions show that an</a:t>
            </a:r>
            <a:r>
              <a:rPr lang="en-GB" baseline="0" dirty="0"/>
              <a:t> independent SYSTEM incorporating real world factors such as electrical and control system performance, </a:t>
            </a:r>
            <a:r>
              <a:rPr lang="en-GB" b="1" baseline="0" dirty="0"/>
              <a:t>as well as aerodynamic performance, </a:t>
            </a:r>
            <a:r>
              <a:rPr lang="en-GB" b="0" baseline="0" dirty="0"/>
              <a:t>is required to prove efficiency of the ducted fan.</a:t>
            </a:r>
          </a:p>
          <a:p>
            <a:pPr lvl="1"/>
            <a:r>
              <a:rPr lang="en-GB" b="0" baseline="0" dirty="0"/>
              <a:t>How do real constraints such as minimising mass effect the performance of the vehicle</a:t>
            </a:r>
          </a:p>
          <a:p>
            <a:pPr lvl="1"/>
            <a:r>
              <a:rPr lang="en-GB" b="0" baseline="0" dirty="0"/>
              <a:t>Can an off the shelf, SIMPLE control system be used in tandem with a ducted fan and be resilient to variation in fan performance with environmental factors (such as crosswind)?</a:t>
            </a:r>
          </a:p>
          <a:p>
            <a:pPr lvl="1"/>
            <a:endParaRPr lang="en-GB" b="0" baseline="0" dirty="0"/>
          </a:p>
          <a:p>
            <a:r>
              <a:rPr lang="en-GB" b="0" baseline="0" dirty="0"/>
              <a:t>Further, testing of dynamic behaviour (unsteady behaviour at that, transition from hover to horizontal motion for example) is required to prove the fan is feasible as well as more efficient.</a:t>
            </a:r>
          </a:p>
          <a:p>
            <a:pPr lvl="1"/>
            <a:r>
              <a:rPr lang="en-GB" b="0" baseline="0" dirty="0"/>
              <a:t>Ducted fans have been proven to be more efficient, the next step is </a:t>
            </a:r>
            <a:r>
              <a:rPr lang="en-GB" b="1" baseline="0" dirty="0"/>
              <a:t>feasibility in an application driven context</a:t>
            </a:r>
            <a:r>
              <a:rPr lang="en-GB" b="0" baseline="0" dirty="0"/>
              <a:t>. </a:t>
            </a:r>
          </a:p>
          <a:p>
            <a:pPr lvl="1"/>
            <a:endParaRPr lang="en-GB" b="0" baseline="0" dirty="0"/>
          </a:p>
          <a:p>
            <a:pPr marL="615950" lvl="1" indent="0">
              <a:buNone/>
            </a:pPr>
            <a:endParaRPr lang="en-GB" b="1" baseline="0" dirty="0"/>
          </a:p>
          <a:p>
            <a:pPr marL="158750" lvl="0" indent="0">
              <a:buNone/>
            </a:pPr>
            <a:r>
              <a:rPr lang="en-GB" b="1" baseline="0" dirty="0"/>
              <a:t>THE DRONE</a:t>
            </a:r>
          </a:p>
          <a:p>
            <a:pPr marL="158750" lvl="0" indent="0">
              <a:buNone/>
            </a:pPr>
            <a:r>
              <a:rPr lang="en-GB" b="0" baseline="0" dirty="0"/>
              <a:t>Designed to be </a:t>
            </a:r>
            <a:r>
              <a:rPr lang="en-GB" b="1" baseline="0" dirty="0"/>
              <a:t>versatile, modular and light-weight</a:t>
            </a:r>
            <a:r>
              <a:rPr lang="en-GB" b="0" baseline="0" dirty="0"/>
              <a:t> to allow for quick replacement of 3D printed parts that can be designed and made in house at the Whittle Lab. This allows rapid prototyping of new designs and replacement parts.</a:t>
            </a:r>
          </a:p>
        </p:txBody>
      </p:sp>
    </p:spTree>
    <p:extLst>
      <p:ext uri="{BB962C8B-B14F-4D97-AF65-F5344CB8AC3E}">
        <p14:creationId xmlns:p14="http://schemas.microsoft.com/office/powerpoint/2010/main" val="317486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SENSORS</a:t>
            </a:r>
            <a:r>
              <a:rPr lang="en-GB" baseline="0" dirty="0"/>
              <a:t> AND CONTROL</a:t>
            </a:r>
          </a:p>
          <a:p>
            <a:pPr marL="158750" indent="0">
              <a:buNone/>
            </a:pPr>
            <a:endParaRPr lang="en-GB" baseline="0" dirty="0"/>
          </a:p>
          <a:p>
            <a:pPr marL="158750" indent="0">
              <a:buNone/>
            </a:pPr>
            <a:r>
              <a:rPr lang="en-GB" baseline="0" dirty="0"/>
              <a:t>This slide outlines the systems used to control the drone. They are divide into 3 main blocks:</a:t>
            </a:r>
          </a:p>
          <a:p>
            <a:pPr marL="158750" indent="0">
              <a:buNone/>
            </a:pPr>
            <a:endParaRPr lang="en-GB" baseline="0" dirty="0"/>
          </a:p>
          <a:p>
            <a:pPr marL="158750" indent="0">
              <a:buNone/>
            </a:pPr>
            <a:r>
              <a:rPr lang="en-GB" baseline="0" dirty="0"/>
              <a:t>Control Systems</a:t>
            </a:r>
          </a:p>
          <a:p>
            <a:pPr marL="457200" indent="-298450">
              <a:buFontTx/>
              <a:buChar char="-"/>
            </a:pPr>
            <a:r>
              <a:rPr lang="en-GB" baseline="0" dirty="0"/>
              <a:t>Out the box flight control hardware Pixhawk4 (including power module to manage battery power and distribute power accordingly) and associated PX4 software.</a:t>
            </a:r>
          </a:p>
          <a:p>
            <a:pPr marL="457200" indent="-298450">
              <a:buFontTx/>
              <a:buChar char="-"/>
            </a:pPr>
            <a:r>
              <a:rPr lang="en-GB" baseline="0" dirty="0" err="1"/>
              <a:t>WiFi</a:t>
            </a:r>
            <a:r>
              <a:rPr lang="en-GB" baseline="0" dirty="0"/>
              <a:t> enabled Raspberry Pi to manage on-board sensors and allow data relay in real time back to ground station. Has functionality to manage on-board ultrasound sensors to control the drone position and prevent collision.</a:t>
            </a:r>
          </a:p>
          <a:p>
            <a:pPr marL="457200" indent="-298450">
              <a:buFontTx/>
              <a:buChar char="-"/>
            </a:pPr>
            <a:endParaRPr lang="en-GB" baseline="0" dirty="0"/>
          </a:p>
          <a:p>
            <a:pPr marL="158750" indent="0">
              <a:buFontTx/>
              <a:buNone/>
            </a:pPr>
            <a:r>
              <a:rPr lang="en-GB" baseline="0" dirty="0"/>
              <a:t>Power Systems</a:t>
            </a:r>
          </a:p>
          <a:p>
            <a:pPr marL="457200" indent="-298450">
              <a:buFontTx/>
              <a:buChar char="-"/>
            </a:pPr>
            <a:r>
              <a:rPr lang="en-GB" baseline="0" dirty="0"/>
              <a:t>Power module to manage motor currents and battery. Battery used is a 4-cell </a:t>
            </a:r>
            <a:r>
              <a:rPr lang="en-GB" baseline="0" dirty="0" err="1"/>
              <a:t>LiPo</a:t>
            </a:r>
            <a:r>
              <a:rPr lang="en-GB" baseline="0" dirty="0"/>
              <a:t> with 5000mAh capacity and maximum discharge of 125 – 165 Amps.</a:t>
            </a:r>
          </a:p>
          <a:p>
            <a:pPr marL="457200" indent="-298450">
              <a:buFontTx/>
              <a:buChar char="-"/>
            </a:pPr>
            <a:r>
              <a:rPr lang="en-GB" baseline="0" dirty="0"/>
              <a:t>50A ESC (Electronic Speed Controllers) to convert throttle signal to 3 phase motor input.</a:t>
            </a:r>
          </a:p>
          <a:p>
            <a:pPr marL="457200" indent="-298450">
              <a:buFontTx/>
              <a:buChar char="-"/>
            </a:pPr>
            <a:r>
              <a:rPr lang="en-GB" baseline="0" dirty="0"/>
              <a:t>Motor assembly</a:t>
            </a:r>
          </a:p>
          <a:p>
            <a:pPr marL="914400" lvl="1" indent="-298450">
              <a:buFontTx/>
              <a:buChar char="-"/>
            </a:pPr>
            <a:r>
              <a:rPr lang="en-GB" baseline="0" dirty="0"/>
              <a:t>BLDCM </a:t>
            </a:r>
            <a:r>
              <a:rPr lang="en-GB" sz="1100" b="0" i="0" u="none" strike="noStrike" cap="none" dirty="0">
                <a:solidFill>
                  <a:srgbClr val="000000"/>
                </a:solidFill>
                <a:effectLst/>
                <a:latin typeface="Arial"/>
                <a:ea typeface="Arial"/>
                <a:cs typeface="Arial"/>
                <a:sym typeface="Arial"/>
              </a:rPr>
              <a:t>NTM Prop Drive Series 2826 1000kv</a:t>
            </a:r>
            <a:r>
              <a:rPr lang="en-GB" sz="1100" b="1" i="0" u="none" strike="noStrike" cap="none" dirty="0">
                <a:solidFill>
                  <a:srgbClr val="000000"/>
                </a:solidFill>
                <a:effectLst/>
                <a:latin typeface="Arial"/>
                <a:ea typeface="Arial"/>
                <a:cs typeface="Arial"/>
                <a:sym typeface="Arial"/>
              </a:rPr>
              <a:t>. MAX I</a:t>
            </a:r>
            <a:r>
              <a:rPr lang="en-GB" sz="1100" b="1" i="0" u="none" strike="noStrike" cap="none" baseline="0" dirty="0">
                <a:solidFill>
                  <a:srgbClr val="000000"/>
                </a:solidFill>
                <a:effectLst/>
                <a:latin typeface="Arial"/>
                <a:ea typeface="Arial"/>
                <a:cs typeface="Arial"/>
                <a:sym typeface="Arial"/>
              </a:rPr>
              <a:t> </a:t>
            </a:r>
            <a:r>
              <a:rPr lang="en-GB" sz="1100" b="1" i="0" u="none" strike="noStrike" cap="none" dirty="0">
                <a:solidFill>
                  <a:srgbClr val="000000"/>
                </a:solidFill>
                <a:effectLst/>
                <a:latin typeface="Arial"/>
                <a:ea typeface="Arial"/>
                <a:cs typeface="Arial"/>
                <a:sym typeface="Arial"/>
              </a:rPr>
              <a:t>= 15 A. MAX</a:t>
            </a:r>
            <a:r>
              <a:rPr lang="en-GB" sz="1100" b="1" i="0" u="none" strike="noStrike" cap="none" baseline="0" dirty="0">
                <a:solidFill>
                  <a:srgbClr val="000000"/>
                </a:solidFill>
                <a:effectLst/>
                <a:latin typeface="Arial"/>
                <a:ea typeface="Arial"/>
                <a:cs typeface="Arial"/>
                <a:sym typeface="Arial"/>
              </a:rPr>
              <a:t> P = 235W.</a:t>
            </a:r>
          </a:p>
          <a:p>
            <a:pPr marL="914400" lvl="1" indent="-298450">
              <a:buFontTx/>
              <a:buChar char="-"/>
            </a:pPr>
            <a:r>
              <a:rPr lang="en-GB" b="0" baseline="0" dirty="0"/>
              <a:t>Standard 10in diameter props.</a:t>
            </a:r>
          </a:p>
          <a:p>
            <a:pPr marL="914400" lvl="1" indent="-298450">
              <a:buFontTx/>
              <a:buChar char="-"/>
            </a:pPr>
            <a:r>
              <a:rPr lang="en-GB" b="0" baseline="0" dirty="0"/>
              <a:t>OR 10in, 3.7in pitch APC prop</a:t>
            </a:r>
          </a:p>
          <a:p>
            <a:pPr marL="914400" lvl="1" indent="-298450">
              <a:buFontTx/>
              <a:buChar char="-"/>
            </a:pPr>
            <a:endParaRPr lang="en-GB" b="0" baseline="0" dirty="0"/>
          </a:p>
          <a:p>
            <a:pPr marL="158750" lvl="0" indent="0">
              <a:buFontTx/>
              <a:buNone/>
            </a:pPr>
            <a:r>
              <a:rPr lang="en-GB" b="0" baseline="0" dirty="0"/>
              <a:t>Sensors</a:t>
            </a:r>
          </a:p>
          <a:p>
            <a:pPr marL="457200" lvl="0" indent="-298450">
              <a:buFontTx/>
              <a:buChar char="-"/>
            </a:pPr>
            <a:r>
              <a:rPr lang="en-GB" b="0" baseline="0" dirty="0"/>
              <a:t>RPM Sensors, mounted on arms holding motor assembly. Count revolution time and average over 10 readings to determine RPM.</a:t>
            </a:r>
          </a:p>
          <a:p>
            <a:pPr marL="457200" lvl="0" indent="-298450">
              <a:buFontTx/>
              <a:buChar char="-"/>
            </a:pPr>
            <a:r>
              <a:rPr lang="en-GB" b="0" baseline="0" dirty="0"/>
              <a:t>ADC breakout</a:t>
            </a:r>
          </a:p>
          <a:p>
            <a:pPr marL="914400" lvl="1" indent="-298450">
              <a:buFontTx/>
              <a:buChar char="-"/>
            </a:pPr>
            <a:r>
              <a:rPr lang="en-GB" b="0" baseline="0" dirty="0"/>
              <a:t>Additional board connected to the </a:t>
            </a:r>
            <a:r>
              <a:rPr lang="en-GB" b="0" baseline="0" dirty="0" err="1"/>
              <a:t>RPi</a:t>
            </a:r>
            <a:r>
              <a:rPr lang="en-GB" b="0" baseline="0" dirty="0"/>
              <a:t> enabling ADC at 12, 14, 16 or 18 bits of resolution over 8 channels.</a:t>
            </a:r>
          </a:p>
          <a:p>
            <a:pPr marL="457200" lvl="0" indent="-298450">
              <a:buFontTx/>
              <a:buChar char="-"/>
            </a:pPr>
            <a:r>
              <a:rPr lang="en-GB" b="0" baseline="0" dirty="0"/>
              <a:t>Pressure Transducers. Enable pressure readings using simple pressure transducers and ADC breakout. Provides facility for measuring intake and exit profile during manoeuvres.</a:t>
            </a:r>
          </a:p>
          <a:p>
            <a:pPr marL="457200" lvl="0" indent="-298450">
              <a:buFontTx/>
              <a:buChar char="-"/>
            </a:pPr>
            <a:r>
              <a:rPr lang="en-GB" b="0" baseline="0" dirty="0"/>
              <a:t>Ultrasound proximity sensors allow the exact position of the drone within it’s test environment to be determined and allows automation of drone positioning within the environment.</a:t>
            </a:r>
          </a:p>
          <a:p>
            <a:pPr marL="914400" lvl="1" indent="-298450">
              <a:buFontTx/>
              <a:buChar char="-"/>
            </a:pPr>
            <a:r>
              <a:rPr lang="en-GB" b="0" baseline="0" dirty="0"/>
              <a:t>3 Axis sensors (forward, right and down)</a:t>
            </a:r>
          </a:p>
          <a:p>
            <a:pPr marL="457200" indent="-298450">
              <a:buFontTx/>
              <a:buChar char="-"/>
            </a:pPr>
            <a:endParaRPr lang="en-GB" baseline="0" dirty="0"/>
          </a:p>
          <a:p>
            <a:pPr marL="457200" indent="-298450">
              <a:buFontTx/>
              <a:buChar char="-"/>
            </a:pPr>
            <a:endParaRPr lang="en-GB" baseline="0" dirty="0"/>
          </a:p>
        </p:txBody>
      </p:sp>
    </p:spTree>
    <p:extLst>
      <p:ext uri="{BB962C8B-B14F-4D97-AF65-F5344CB8AC3E}">
        <p14:creationId xmlns:p14="http://schemas.microsoft.com/office/powerpoint/2010/main" val="3314499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Ducted</a:t>
            </a:r>
            <a:r>
              <a:rPr lang="en-GB" baseline="0" dirty="0"/>
              <a:t> fan has a broad design space and so this must be reduced in order to obtain a design that is fit for purpose, as well as having some optimisation included with the aim of reducing the power to weight ratio.</a:t>
            </a:r>
          </a:p>
          <a:p>
            <a:pPr marL="158750" indent="0">
              <a:buNone/>
            </a:pPr>
            <a:endParaRPr lang="en-GB" baseline="0" dirty="0"/>
          </a:p>
          <a:p>
            <a:pPr marL="158750" indent="0">
              <a:buNone/>
            </a:pPr>
            <a:r>
              <a:rPr lang="en-GB" dirty="0"/>
              <a:t>A</a:t>
            </a:r>
            <a:r>
              <a:rPr lang="en-GB" baseline="0" dirty="0"/>
              <a:t> simple mass model is used to determine the variation in weight of a specific design point. This allows the performance of various designs to be compared using a range of metrics such as power required, total thrust (set equal to vehicle weight) and figure of merit.</a:t>
            </a:r>
          </a:p>
        </p:txBody>
      </p:sp>
    </p:spTree>
    <p:extLst>
      <p:ext uri="{BB962C8B-B14F-4D97-AF65-F5344CB8AC3E}">
        <p14:creationId xmlns:p14="http://schemas.microsoft.com/office/powerpoint/2010/main" val="3119825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Ducted</a:t>
            </a:r>
            <a:r>
              <a:rPr lang="en-GB" baseline="0" dirty="0"/>
              <a:t> fan has a broad design space and so this must be reduced in order to obtain a design that is fit for purpose, as well as having some optimisation included with the aim of reducing the power to weight ratio.</a:t>
            </a:r>
          </a:p>
          <a:p>
            <a:pPr marL="158750" indent="0">
              <a:buNone/>
            </a:pPr>
            <a:endParaRPr lang="en-GB" baseline="0" dirty="0"/>
          </a:p>
          <a:p>
            <a:pPr marL="158750" indent="0">
              <a:buNone/>
            </a:pPr>
            <a:r>
              <a:rPr lang="en-GB" dirty="0"/>
              <a:t>A</a:t>
            </a:r>
            <a:r>
              <a:rPr lang="en-GB" baseline="0" dirty="0"/>
              <a:t> simple mass model is used to determine the variation in weight of a specific design point. This allows the performance of various designs to be compared using a range of metrics such as power required, total thrust (set equal to vehicle weight) and figure of merit.</a:t>
            </a:r>
          </a:p>
        </p:txBody>
      </p:sp>
    </p:spTree>
    <p:extLst>
      <p:ext uri="{BB962C8B-B14F-4D97-AF65-F5344CB8AC3E}">
        <p14:creationId xmlns:p14="http://schemas.microsoft.com/office/powerpoint/2010/main" val="2009856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Considering</a:t>
            </a:r>
            <a:r>
              <a:rPr lang="en-GB" baseline="0" dirty="0"/>
              <a:t> all the variables, they can be subcategorised into Operating point variables (those which determine how the </a:t>
            </a:r>
            <a:r>
              <a:rPr lang="en-GB" baseline="0" dirty="0" err="1"/>
              <a:t>propulsors</a:t>
            </a:r>
            <a:r>
              <a:rPr lang="en-GB" baseline="0" dirty="0"/>
              <a:t> perform but can be varied once it is built) and the geometric variables (those that are fixed from the point of construction):</a:t>
            </a:r>
          </a:p>
          <a:p>
            <a:pPr marL="158750" indent="0">
              <a:buNone/>
            </a:pPr>
            <a:endParaRPr lang="en-GB" baseline="0" dirty="0"/>
          </a:p>
          <a:p>
            <a:pPr marL="158750" indent="0">
              <a:buNone/>
            </a:pPr>
            <a:r>
              <a:rPr lang="en-GB" baseline="0" dirty="0"/>
              <a:t>OP variables</a:t>
            </a:r>
          </a:p>
          <a:p>
            <a:pPr marL="457200" indent="-298450">
              <a:buFontTx/>
              <a:buChar char="-"/>
            </a:pPr>
            <a:r>
              <a:rPr lang="en-GB" baseline="0" dirty="0"/>
              <a:t>PHI Flow coefficient</a:t>
            </a:r>
          </a:p>
          <a:p>
            <a:pPr marL="457200" indent="-298450">
              <a:buFontTx/>
              <a:buChar char="-"/>
            </a:pPr>
            <a:r>
              <a:rPr lang="en-GB" baseline="0" dirty="0"/>
              <a:t>PSI Stage loading</a:t>
            </a:r>
          </a:p>
          <a:p>
            <a:pPr marL="457200" indent="-298450">
              <a:buFontTx/>
              <a:buChar char="-"/>
            </a:pPr>
            <a:r>
              <a:rPr lang="en-GB" dirty="0"/>
              <a:t>OMEGA Fan Speed</a:t>
            </a:r>
          </a:p>
          <a:p>
            <a:pPr marL="457200" indent="-298450">
              <a:buFontTx/>
              <a:buChar char="-"/>
            </a:pPr>
            <a:endParaRPr lang="en-GB" dirty="0"/>
          </a:p>
          <a:p>
            <a:pPr marL="158750" indent="0">
              <a:buFontTx/>
              <a:buNone/>
            </a:pPr>
            <a:r>
              <a:rPr lang="en-GB" dirty="0"/>
              <a:t>Geometric</a:t>
            </a:r>
            <a:r>
              <a:rPr lang="en-GB" baseline="0" dirty="0"/>
              <a:t> variables</a:t>
            </a:r>
          </a:p>
          <a:p>
            <a:pPr marL="457200" indent="-298450">
              <a:buFontTx/>
              <a:buChar char="-"/>
            </a:pPr>
            <a:r>
              <a:rPr lang="en-GB" baseline="0" dirty="0" err="1"/>
              <a:t>r_c</a:t>
            </a:r>
            <a:r>
              <a:rPr lang="en-GB" baseline="0" dirty="0"/>
              <a:t> Casing radius</a:t>
            </a:r>
          </a:p>
          <a:p>
            <a:pPr marL="457200" indent="-298450">
              <a:buFontTx/>
              <a:buChar char="-"/>
            </a:pPr>
            <a:r>
              <a:rPr lang="en-GB" baseline="0" dirty="0" err="1"/>
              <a:t>r_h</a:t>
            </a:r>
            <a:r>
              <a:rPr lang="en-GB" baseline="0" dirty="0"/>
              <a:t> Hub radius</a:t>
            </a:r>
          </a:p>
          <a:p>
            <a:pPr marL="457200" indent="-298450">
              <a:buFontTx/>
              <a:buChar char="-"/>
            </a:pPr>
            <a:r>
              <a:rPr lang="en-GB" baseline="0" dirty="0"/>
              <a:t>SIGMA diffusion factor</a:t>
            </a:r>
          </a:p>
          <a:p>
            <a:pPr marL="158750" indent="0">
              <a:buFontTx/>
              <a:buNone/>
            </a:pPr>
            <a:endParaRPr lang="en-GB" baseline="0" dirty="0"/>
          </a:p>
          <a:p>
            <a:pPr marL="158750" indent="0">
              <a:buFontTx/>
              <a:buNone/>
            </a:pPr>
            <a:r>
              <a:rPr lang="en-GB" baseline="0" dirty="0"/>
              <a:t>Initially the only variable that can be fixed is the hub radius, determined by the outer radius of the electric motor used to drive the rotor. </a:t>
            </a:r>
            <a:endParaRPr lang="en-GB" dirty="0"/>
          </a:p>
        </p:txBody>
      </p:sp>
    </p:spTree>
    <p:extLst>
      <p:ext uri="{BB962C8B-B14F-4D97-AF65-F5344CB8AC3E}">
        <p14:creationId xmlns:p14="http://schemas.microsoft.com/office/powerpoint/2010/main" val="2740332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This</a:t>
            </a:r>
            <a:r>
              <a:rPr lang="en-GB" baseline="0" dirty="0"/>
              <a:t> can be vastly simplified by considering the relationship obtained between the OP variables PHI and PSI and SIGMA. This arises from two assumptions</a:t>
            </a:r>
          </a:p>
          <a:p>
            <a:pPr marL="457200" indent="-298450">
              <a:buFontTx/>
              <a:buChar char="-"/>
            </a:pPr>
            <a:r>
              <a:rPr lang="en-GB" baseline="0" dirty="0"/>
              <a:t>that the exit static pressure is atmospheric.</a:t>
            </a:r>
          </a:p>
          <a:p>
            <a:pPr marL="457200" indent="-298450">
              <a:buFontTx/>
              <a:buChar char="-"/>
            </a:pPr>
            <a:r>
              <a:rPr lang="en-GB" baseline="0" dirty="0"/>
              <a:t>That the rotor stagnation pressure rise is almost isentropic hence PSI = delta P_0 / rho U^2</a:t>
            </a:r>
          </a:p>
          <a:p>
            <a:pPr marL="457200" indent="-298450">
              <a:buFontTx/>
              <a:buChar char="-"/>
            </a:pPr>
            <a:endParaRPr lang="en-GB" baseline="0" dirty="0"/>
          </a:p>
          <a:p>
            <a:pPr marL="158750" indent="0">
              <a:buFontTx/>
              <a:buNone/>
            </a:pPr>
            <a:r>
              <a:rPr lang="en-GB" baseline="0" dirty="0"/>
              <a:t>The constraint that the total thrust must be equal to the weight results in a critical condition on the casing radius. The thrust output will become greater than the weight of the drone at a specific critical casing radius </a:t>
            </a:r>
            <a:r>
              <a:rPr lang="en-GB" baseline="0" dirty="0" err="1"/>
              <a:t>r_c_crit</a:t>
            </a:r>
            <a:endParaRPr lang="en-GB" b="1" baseline="0" dirty="0"/>
          </a:p>
          <a:p>
            <a:pPr marL="158750" indent="0">
              <a:buFontTx/>
              <a:buNone/>
            </a:pPr>
            <a:r>
              <a:rPr lang="en-GB" b="1" baseline="0" dirty="0"/>
              <a:t>This is explained further in subsequent slides about the mass model</a:t>
            </a:r>
          </a:p>
          <a:p>
            <a:pPr marL="158750" indent="0">
              <a:buFontTx/>
              <a:buNone/>
            </a:pPr>
            <a:endParaRPr lang="en-GB" b="1" baseline="0" dirty="0"/>
          </a:p>
          <a:p>
            <a:pPr marL="158750" indent="0">
              <a:buFontTx/>
              <a:buNone/>
            </a:pPr>
            <a:r>
              <a:rPr lang="en-GB" b="0" baseline="0" dirty="0"/>
              <a:t>OMEGA is also chosen to be fixed, set by both the battery voltage and the kV of the motors used. OMEGA is chosen to be at approximately half of the maximum voltage, giving OMEGA = ½ * (15V) * 1000 = 7500 RPM</a:t>
            </a:r>
            <a:endParaRPr lang="en-GB" b="0" dirty="0"/>
          </a:p>
        </p:txBody>
      </p:sp>
    </p:spTree>
    <p:extLst>
      <p:ext uri="{BB962C8B-B14F-4D97-AF65-F5344CB8AC3E}">
        <p14:creationId xmlns:p14="http://schemas.microsoft.com/office/powerpoint/2010/main" val="39637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When</a:t>
            </a:r>
            <a:r>
              <a:rPr lang="en-GB" baseline="0" dirty="0"/>
              <a:t> considering the mass model, a hidden fixed geometric variable, diffuser length, is set by the maximum angle of the diffuser from the axial flow direction.</a:t>
            </a:r>
          </a:p>
          <a:p>
            <a:pPr marL="158750" indent="0">
              <a:buNone/>
            </a:pPr>
            <a:endParaRPr lang="en-GB" baseline="0" dirty="0"/>
          </a:p>
          <a:p>
            <a:pPr marL="158750" indent="0">
              <a:buNone/>
            </a:pPr>
            <a:r>
              <a:rPr lang="en-GB" baseline="0" dirty="0"/>
              <a:t>The constants shown here are obtain from empirically obtained data in ESDU 75026 and represent a conservative limit on diffuser separation. </a:t>
            </a:r>
          </a:p>
          <a:p>
            <a:pPr marL="158750" indent="0">
              <a:buNone/>
            </a:pPr>
            <a:endParaRPr lang="en-GB" baseline="0" dirty="0"/>
          </a:p>
          <a:p>
            <a:pPr marL="158750" indent="0">
              <a:buNone/>
            </a:pPr>
            <a:r>
              <a:rPr lang="en-GB" baseline="0" dirty="0"/>
              <a:t>The equation shows that this limit can be expressed solely in terms of SIGMA (diffusion ratio) and hence the operating point variables PHI and PSI.</a:t>
            </a:r>
          </a:p>
          <a:p>
            <a:pPr marL="158750" indent="0">
              <a:buNone/>
            </a:pPr>
            <a:endParaRPr lang="en-GB" baseline="0" dirty="0"/>
          </a:p>
          <a:p>
            <a:pPr marL="158750" indent="0">
              <a:buNone/>
            </a:pPr>
            <a:endParaRPr lang="en-GB" dirty="0"/>
          </a:p>
        </p:txBody>
      </p:sp>
    </p:spTree>
    <p:extLst>
      <p:ext uri="{BB962C8B-B14F-4D97-AF65-F5344CB8AC3E}">
        <p14:creationId xmlns:p14="http://schemas.microsoft.com/office/powerpoint/2010/main" val="219505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Background</a:t>
            </a:r>
          </a:p>
          <a:p>
            <a:pPr marL="0" lvl="0" indent="0" algn="l" rtl="0">
              <a:spcBef>
                <a:spcPts val="0"/>
              </a:spcBef>
              <a:spcAft>
                <a:spcPts val="0"/>
              </a:spcAft>
              <a:buNone/>
            </a:pPr>
            <a:endParaRPr lang="en-GB" dirty="0"/>
          </a:p>
          <a:p>
            <a:pPr marL="171450" lvl="0" indent="-171450" algn="l" rtl="0">
              <a:spcBef>
                <a:spcPts val="0"/>
              </a:spcBef>
              <a:spcAft>
                <a:spcPts val="0"/>
              </a:spcAft>
              <a:buFontTx/>
              <a:buChar char="-"/>
            </a:pPr>
            <a:r>
              <a:rPr lang="en-GB" dirty="0"/>
              <a:t>Research</a:t>
            </a:r>
            <a:r>
              <a:rPr lang="en-GB" baseline="0" dirty="0"/>
              <a:t> conducted at the beginning of the year shows that the Global Quadcopter Market will reach a value of $43 billion by 2024.</a:t>
            </a:r>
          </a:p>
          <a:p>
            <a:pPr marL="171450" lvl="0" indent="-171450" algn="l" rtl="0">
              <a:spcBef>
                <a:spcPts val="0"/>
              </a:spcBef>
              <a:spcAft>
                <a:spcPts val="0"/>
              </a:spcAft>
              <a:buFontTx/>
              <a:buChar char="-"/>
            </a:pPr>
            <a:endParaRPr lang="en-GB" baseline="0" dirty="0"/>
          </a:p>
          <a:p>
            <a:pPr marL="171450" lvl="0" indent="-171450" algn="l" rtl="0">
              <a:spcBef>
                <a:spcPts val="0"/>
              </a:spcBef>
              <a:spcAft>
                <a:spcPts val="0"/>
              </a:spcAft>
              <a:buFontTx/>
              <a:buChar char="-"/>
            </a:pPr>
            <a:r>
              <a:rPr lang="en-GB" baseline="0" dirty="0"/>
              <a:t>Practical in terms of:</a:t>
            </a:r>
          </a:p>
          <a:p>
            <a:pPr marL="628650" lvl="1" indent="-171450" algn="l" rtl="0">
              <a:spcBef>
                <a:spcPts val="0"/>
              </a:spcBef>
              <a:spcAft>
                <a:spcPts val="0"/>
              </a:spcAft>
              <a:buFontTx/>
              <a:buChar char="-"/>
            </a:pPr>
            <a:r>
              <a:rPr lang="en-GB" baseline="0" dirty="0"/>
              <a:t>no requirement for take-off/landing infrastructure;</a:t>
            </a:r>
          </a:p>
          <a:p>
            <a:pPr marL="628650" lvl="1" indent="-171450" algn="l" rtl="0">
              <a:spcBef>
                <a:spcPts val="0"/>
              </a:spcBef>
              <a:spcAft>
                <a:spcPts val="0"/>
              </a:spcAft>
              <a:buFontTx/>
              <a:buChar char="-"/>
            </a:pPr>
            <a:r>
              <a:rPr lang="en-GB" dirty="0"/>
              <a:t>Electrically</a:t>
            </a:r>
            <a:r>
              <a:rPr lang="en-GB" baseline="0" dirty="0"/>
              <a:t> powered therefore potential for a greener solution as not fossil fuels;</a:t>
            </a:r>
          </a:p>
          <a:p>
            <a:pPr marL="628650" lvl="1" indent="-171450" algn="l" rtl="0">
              <a:spcBef>
                <a:spcPts val="0"/>
              </a:spcBef>
              <a:spcAft>
                <a:spcPts val="0"/>
              </a:spcAft>
              <a:buFontTx/>
              <a:buChar char="-"/>
            </a:pPr>
            <a:r>
              <a:rPr lang="en-GB" baseline="0" dirty="0"/>
              <a:t>Reduced transportation times. </a:t>
            </a:r>
          </a:p>
          <a:p>
            <a:pPr marL="628650" lvl="1" indent="-171450" algn="l" rtl="0">
              <a:spcBef>
                <a:spcPts val="0"/>
              </a:spcBef>
              <a:spcAft>
                <a:spcPts val="0"/>
              </a:spcAft>
              <a:buFontTx/>
              <a:buChar char="-"/>
            </a:pPr>
            <a:endParaRPr lang="en-GB" baseline="0" dirty="0"/>
          </a:p>
          <a:p>
            <a:pPr marL="171450" lvl="0" indent="-171450" algn="l" rtl="0">
              <a:spcBef>
                <a:spcPts val="0"/>
              </a:spcBef>
              <a:spcAft>
                <a:spcPts val="0"/>
              </a:spcAft>
              <a:buFontTx/>
              <a:buChar char="-"/>
            </a:pPr>
            <a:r>
              <a:rPr lang="en-GB" baseline="0" dirty="0"/>
              <a:t>As a stand-alone </a:t>
            </a:r>
            <a:r>
              <a:rPr lang="en-GB" baseline="0" dirty="0" err="1"/>
              <a:t>propulsor</a:t>
            </a:r>
            <a:r>
              <a:rPr lang="en-GB" baseline="0" dirty="0"/>
              <a:t>, ducted fans are more efficient than an open rotor as shown by the figure of merit.</a:t>
            </a: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Using the previous limit on diffusor</a:t>
            </a:r>
            <a:r>
              <a:rPr lang="en-GB" baseline="0" dirty="0"/>
              <a:t> angle, the length can be minimised by designing the diffuser to be annular with the same flow angle at the hub as at the casing resulting in the above geometry. </a:t>
            </a:r>
          </a:p>
          <a:p>
            <a:pPr marL="158750" indent="0">
              <a:buNone/>
            </a:pPr>
            <a:endParaRPr lang="en-GB" baseline="0" dirty="0"/>
          </a:p>
          <a:p>
            <a:pPr marL="158750" indent="0">
              <a:buNone/>
            </a:pPr>
            <a:r>
              <a:rPr lang="en-GB" baseline="0" dirty="0"/>
              <a:t>Both the diffusor and inlet are modelled as hollow truncated cones with skin thickness given by t, here t approximately 2mm.</a:t>
            </a:r>
          </a:p>
          <a:p>
            <a:pPr marL="158750" indent="0">
              <a:buNone/>
            </a:pPr>
            <a:endParaRPr lang="en-GB" baseline="0" dirty="0"/>
          </a:p>
          <a:p>
            <a:pPr marL="158750" indent="0">
              <a:buNone/>
            </a:pPr>
            <a:r>
              <a:rPr lang="en-GB" baseline="0" dirty="0"/>
              <a:t>Red turbomachinery section modelled as two tubes. </a:t>
            </a:r>
            <a:r>
              <a:rPr lang="en-GB" b="1" baseline="0" dirty="0"/>
              <a:t>Outer tube has thickness t at a radius of </a:t>
            </a:r>
            <a:r>
              <a:rPr lang="en-GB" b="1" baseline="0" dirty="0" err="1"/>
              <a:t>r_c</a:t>
            </a:r>
            <a:r>
              <a:rPr lang="en-GB" b="1" baseline="0" dirty="0"/>
              <a:t> </a:t>
            </a:r>
            <a:r>
              <a:rPr lang="en-GB" baseline="0" dirty="0"/>
              <a:t>and </a:t>
            </a:r>
            <a:r>
              <a:rPr lang="en-GB" b="1" baseline="0" dirty="0"/>
              <a:t>inner tune has a thickness of 5mm </a:t>
            </a:r>
            <a:r>
              <a:rPr lang="en-GB" baseline="0" dirty="0"/>
              <a:t>(for structural purposes) and radius of </a:t>
            </a:r>
            <a:r>
              <a:rPr lang="en-GB" baseline="0" dirty="0" err="1"/>
              <a:t>r_h</a:t>
            </a:r>
            <a:r>
              <a:rPr lang="en-GB" baseline="0" dirty="0"/>
              <a:t>.</a:t>
            </a:r>
            <a:endParaRPr lang="en-GB" dirty="0"/>
          </a:p>
        </p:txBody>
      </p:sp>
    </p:spTree>
    <p:extLst>
      <p:ext uri="{BB962C8B-B14F-4D97-AF65-F5344CB8AC3E}">
        <p14:creationId xmlns:p14="http://schemas.microsoft.com/office/powerpoint/2010/main" val="1416573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How</a:t>
            </a:r>
            <a:r>
              <a:rPr lang="en-GB" baseline="0" dirty="0"/>
              <a:t> the output </a:t>
            </a:r>
            <a:r>
              <a:rPr lang="en-GB" baseline="0" dirty="0" err="1"/>
              <a:t>propulsor</a:t>
            </a:r>
            <a:r>
              <a:rPr lang="en-GB" baseline="0" dirty="0"/>
              <a:t> performance varies as a function of PHI and PSI can be visualised by evaluating each performance metric at every design point. The value of </a:t>
            </a:r>
            <a:r>
              <a:rPr lang="en-GB" baseline="0" dirty="0" err="1"/>
              <a:t>r_c</a:t>
            </a:r>
            <a:r>
              <a:rPr lang="en-GB" baseline="0" dirty="0"/>
              <a:t> was set individually at each design point for the case where TOTAL WEIGHT = TOTAL THRUST. This must take into account the mass of the chassis and so is a function of how lightweight the rest of the drone can be made. </a:t>
            </a:r>
            <a:endParaRPr lang="en-GB" dirty="0"/>
          </a:p>
        </p:txBody>
      </p:sp>
    </p:spTree>
    <p:extLst>
      <p:ext uri="{BB962C8B-B14F-4D97-AF65-F5344CB8AC3E}">
        <p14:creationId xmlns:p14="http://schemas.microsoft.com/office/powerpoint/2010/main" val="769965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As</a:t>
            </a:r>
            <a:r>
              <a:rPr lang="en-GB" baseline="0" dirty="0"/>
              <a:t> the primary objective now is to minimise the power draw, as by definition every design point above has been chosen with T = W, this suggests operating in the bottom RHS of the plot with high values of flow coefficient and low stage loading. </a:t>
            </a:r>
          </a:p>
          <a:p>
            <a:pPr marL="158750" indent="0">
              <a:buNone/>
            </a:pPr>
            <a:endParaRPr lang="en-GB" baseline="0" dirty="0"/>
          </a:p>
          <a:p>
            <a:pPr marL="158750" indent="0">
              <a:buNone/>
            </a:pPr>
            <a:r>
              <a:rPr lang="en-GB" baseline="0" dirty="0"/>
              <a:t>However, some limits also apply: </a:t>
            </a:r>
          </a:p>
          <a:p>
            <a:pPr marL="158750" indent="0">
              <a:buNone/>
            </a:pPr>
            <a:endParaRPr lang="en-GB" baseline="0" dirty="0"/>
          </a:p>
          <a:p>
            <a:pPr marL="158750" indent="0">
              <a:buNone/>
            </a:pPr>
            <a:r>
              <a:rPr lang="en-GB" baseline="0" dirty="0"/>
              <a:t>Firstly (and least significantly) is the diffusion SIGMA = 1 </a:t>
            </a:r>
            <a:r>
              <a:rPr lang="en-GB" b="1" baseline="0" dirty="0"/>
              <a:t>limit at which the diffusor no longer diffuses </a:t>
            </a:r>
            <a:r>
              <a:rPr lang="en-GB" baseline="0" dirty="0"/>
              <a:t>and the fan has an exit Area = flow area. </a:t>
            </a:r>
          </a:p>
          <a:p>
            <a:pPr marL="158750" indent="0">
              <a:buNone/>
            </a:pPr>
            <a:endParaRPr lang="en-GB" baseline="0" dirty="0"/>
          </a:p>
          <a:p>
            <a:pPr marL="158750" indent="0">
              <a:buNone/>
            </a:pPr>
            <a:r>
              <a:rPr lang="en-GB" baseline="0" dirty="0"/>
              <a:t>Secondly, the curve cutting off the bottom left corner of the plot represents the region of the plot at which </a:t>
            </a:r>
            <a:r>
              <a:rPr lang="en-GB" b="1" baseline="0" dirty="0"/>
              <a:t>the required casing radius for T = W is larger than the limit set (</a:t>
            </a:r>
            <a:r>
              <a:rPr lang="en-GB" b="1" baseline="0" dirty="0" err="1"/>
              <a:t>r_c</a:t>
            </a:r>
            <a:r>
              <a:rPr lang="en-GB" b="1" baseline="0" dirty="0"/>
              <a:t> &lt; 100mm).</a:t>
            </a:r>
          </a:p>
          <a:p>
            <a:pPr marL="158750" indent="0">
              <a:buNone/>
            </a:pPr>
            <a:endParaRPr lang="en-GB" baseline="0" dirty="0"/>
          </a:p>
          <a:p>
            <a:pPr marL="158750" indent="0">
              <a:buNone/>
            </a:pPr>
            <a:r>
              <a:rPr lang="en-GB" baseline="0" dirty="0"/>
              <a:t>Finally, the curve bottom right represents the </a:t>
            </a:r>
            <a:r>
              <a:rPr lang="en-GB" b="1" baseline="0" dirty="0"/>
              <a:t>limit at which the diffusor is no longer symmetric</a:t>
            </a:r>
            <a:r>
              <a:rPr lang="en-GB" baseline="0" dirty="0"/>
              <a:t>. At this point the hub of the diffusor is a full cone and so any increase in exit area can only be achieved by increasing the diffusor casing. </a:t>
            </a:r>
          </a:p>
          <a:p>
            <a:pPr marL="158750" indent="0">
              <a:buNone/>
            </a:pPr>
            <a:endParaRPr lang="en-GB" baseline="0" dirty="0"/>
          </a:p>
          <a:p>
            <a:pPr marL="158750" indent="0">
              <a:buNone/>
            </a:pPr>
            <a:r>
              <a:rPr lang="en-GB" baseline="0" dirty="0"/>
              <a:t>SHOW THE M_F CURVE AND A DIFFUSER GEOMETRY WITH A DIFFUSER HUB CONE TO EXPLAIN THIS</a:t>
            </a:r>
          </a:p>
        </p:txBody>
      </p:sp>
    </p:spTree>
    <p:extLst>
      <p:ext uri="{BB962C8B-B14F-4D97-AF65-F5344CB8AC3E}">
        <p14:creationId xmlns:p14="http://schemas.microsoft.com/office/powerpoint/2010/main" val="535237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ideal</a:t>
            </a:r>
            <a:r>
              <a:rPr lang="en-GB" baseline="0" dirty="0"/>
              <a:t> </a:t>
            </a:r>
            <a:r>
              <a:rPr lang="en-GB" baseline="0" dirty="0" err="1"/>
              <a:t>propulsors</a:t>
            </a:r>
            <a:r>
              <a:rPr lang="en-GB" baseline="0" dirty="0"/>
              <a:t> discussed earlier can be plotted to show the difference in performance between open-rotors and ducted fans. </a:t>
            </a:r>
            <a:endParaRPr lang="en-GB" dirty="0"/>
          </a:p>
        </p:txBody>
      </p:sp>
    </p:spTree>
    <p:extLst>
      <p:ext uri="{BB962C8B-B14F-4D97-AF65-F5344CB8AC3E}">
        <p14:creationId xmlns:p14="http://schemas.microsoft.com/office/powerpoint/2010/main" val="335671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In order to determine whether or not a</a:t>
            </a:r>
            <a:r>
              <a:rPr lang="en-GB" baseline="0" dirty="0"/>
              <a:t> </a:t>
            </a:r>
            <a:r>
              <a:rPr lang="en-GB" baseline="0" dirty="0" err="1"/>
              <a:t>propulsor</a:t>
            </a:r>
            <a:r>
              <a:rPr lang="en-GB" baseline="0" dirty="0"/>
              <a:t> is more efficient, the non-dimensional ‘Figure of Merit is used.</a:t>
            </a: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Figure</a:t>
            </a:r>
            <a:r>
              <a:rPr lang="en-GB" baseline="0" dirty="0"/>
              <a:t> of Merit</a:t>
            </a:r>
          </a:p>
          <a:p>
            <a:pPr marL="171450" lvl="0" indent="-171450" algn="l" rtl="0">
              <a:spcBef>
                <a:spcPts val="0"/>
              </a:spcBef>
              <a:spcAft>
                <a:spcPts val="0"/>
              </a:spcAft>
              <a:buFontTx/>
              <a:buChar char="-"/>
            </a:pPr>
            <a:r>
              <a:rPr lang="en-GB" baseline="0" dirty="0"/>
              <a:t>Defined as above, with; </a:t>
            </a:r>
          </a:p>
          <a:p>
            <a:pPr marL="628650" lvl="1" indent="-171450" algn="l" rtl="0">
              <a:spcBef>
                <a:spcPts val="0"/>
              </a:spcBef>
              <a:spcAft>
                <a:spcPts val="0"/>
              </a:spcAft>
              <a:buFontTx/>
              <a:buChar char="-"/>
            </a:pPr>
            <a:r>
              <a:rPr lang="en-GB" baseline="0" dirty="0"/>
              <a:t>T_T = Total thrust</a:t>
            </a:r>
          </a:p>
          <a:p>
            <a:pPr marL="628650" lvl="1" indent="-171450" algn="l" rtl="0">
              <a:spcBef>
                <a:spcPts val="0"/>
              </a:spcBef>
              <a:spcAft>
                <a:spcPts val="0"/>
              </a:spcAft>
              <a:buFontTx/>
              <a:buChar char="-"/>
            </a:pPr>
            <a:r>
              <a:rPr lang="en-GB" baseline="0" dirty="0"/>
              <a:t>P = Power (shaft or electrical provided consistency is retained)</a:t>
            </a:r>
          </a:p>
          <a:p>
            <a:pPr marL="628650" lvl="1" indent="-171450" algn="l" rtl="0">
              <a:spcBef>
                <a:spcPts val="0"/>
              </a:spcBef>
              <a:spcAft>
                <a:spcPts val="0"/>
              </a:spcAft>
              <a:buFontTx/>
              <a:buChar char="-"/>
            </a:pPr>
            <a:r>
              <a:rPr lang="en-GB" baseline="0" dirty="0"/>
              <a:t>A = flow area</a:t>
            </a:r>
          </a:p>
          <a:p>
            <a:pPr marL="628650" lvl="1" indent="-171450" algn="l" rtl="0">
              <a:spcBef>
                <a:spcPts val="0"/>
              </a:spcBef>
              <a:spcAft>
                <a:spcPts val="0"/>
              </a:spcAft>
              <a:buFontTx/>
              <a:buChar char="-"/>
            </a:pPr>
            <a:endParaRPr lang="en-GB" baseline="0" dirty="0"/>
          </a:p>
          <a:p>
            <a:pPr marL="171450" lvl="0" indent="-171450" algn="l" rtl="0">
              <a:spcBef>
                <a:spcPts val="0"/>
              </a:spcBef>
              <a:spcAft>
                <a:spcPts val="0"/>
              </a:spcAft>
              <a:buFontTx/>
              <a:buChar char="-"/>
            </a:pPr>
            <a:r>
              <a:rPr lang="en-GB" dirty="0"/>
              <a:t>This allows</a:t>
            </a:r>
            <a:r>
              <a:rPr lang="en-GB" baseline="0" dirty="0"/>
              <a:t> a </a:t>
            </a:r>
            <a:r>
              <a:rPr lang="en-GB" baseline="0" dirty="0" err="1"/>
              <a:t>propulsor</a:t>
            </a:r>
            <a:r>
              <a:rPr lang="en-GB" baseline="0" dirty="0"/>
              <a:t> design to be compared to existing designs by evaluating a non-dimensional measure of </a:t>
            </a:r>
            <a:r>
              <a:rPr lang="en-GB" baseline="0" dirty="0" err="1"/>
              <a:t>propulsor</a:t>
            </a:r>
            <a:r>
              <a:rPr lang="en-GB" baseline="0" dirty="0"/>
              <a:t> effectiveness</a:t>
            </a:r>
          </a:p>
          <a:p>
            <a:pPr marL="171450" lvl="0" indent="-171450" algn="l" rtl="0">
              <a:spcBef>
                <a:spcPts val="0"/>
              </a:spcBef>
              <a:spcAft>
                <a:spcPts val="0"/>
              </a:spcAft>
              <a:buFontTx/>
              <a:buChar char="-"/>
            </a:pPr>
            <a:endParaRPr lang="en-GB" baseline="0" dirty="0"/>
          </a:p>
          <a:p>
            <a:pPr marL="0" lvl="0" indent="0" algn="l" rtl="0">
              <a:spcBef>
                <a:spcPts val="0"/>
              </a:spcBef>
              <a:spcAft>
                <a:spcPts val="0"/>
              </a:spcAft>
              <a:buFontTx/>
              <a:buNone/>
            </a:pPr>
            <a:r>
              <a:rPr lang="en-GB" dirty="0"/>
              <a:t>“INCREASE IN THRUST</a:t>
            </a:r>
            <a:r>
              <a:rPr lang="en-GB" baseline="0" dirty="0"/>
              <a:t> FOR A GIVEN POWER INCREASE M_F”</a:t>
            </a:r>
          </a:p>
          <a:p>
            <a:pPr marL="0" lvl="0" indent="0" algn="l" rtl="0">
              <a:spcBef>
                <a:spcPts val="0"/>
              </a:spcBef>
              <a:spcAft>
                <a:spcPts val="0"/>
              </a:spcAft>
              <a:buFontTx/>
              <a:buNone/>
            </a:pPr>
            <a:endParaRPr lang="en-GB" baseline="0" dirty="0"/>
          </a:p>
          <a:p>
            <a:pPr marL="0" lvl="0" indent="0" algn="l" rtl="0">
              <a:spcBef>
                <a:spcPts val="0"/>
              </a:spcBef>
              <a:spcAft>
                <a:spcPts val="0"/>
              </a:spcAft>
              <a:buFontTx/>
              <a:buNone/>
            </a:pPr>
            <a:r>
              <a:rPr lang="en-GB" baseline="0" dirty="0"/>
              <a:t>Ducted fans also have other benefits</a:t>
            </a:r>
          </a:p>
          <a:p>
            <a:pPr marL="171450" lvl="0" indent="-171450" algn="l" rtl="0">
              <a:spcBef>
                <a:spcPts val="0"/>
              </a:spcBef>
              <a:spcAft>
                <a:spcPts val="0"/>
              </a:spcAft>
              <a:buFontTx/>
              <a:buChar char="-"/>
            </a:pPr>
            <a:r>
              <a:rPr lang="en-GB" baseline="0" dirty="0"/>
              <a:t>The duct around the fan provides acoustic damping thus reducing the sound emitted by the </a:t>
            </a:r>
            <a:r>
              <a:rPr lang="en-GB" baseline="0" dirty="0" err="1"/>
              <a:t>propulsor</a:t>
            </a:r>
            <a:endParaRPr lang="en-GB" baseline="0" dirty="0"/>
          </a:p>
          <a:p>
            <a:pPr marL="171450" lvl="0" indent="-171450" algn="l" rtl="0">
              <a:spcBef>
                <a:spcPts val="0"/>
              </a:spcBef>
              <a:spcAft>
                <a:spcPts val="0"/>
              </a:spcAft>
              <a:buFontTx/>
              <a:buChar char="-"/>
            </a:pPr>
            <a:r>
              <a:rPr lang="en-GB" baseline="0" dirty="0"/>
              <a:t>The duct also acts as a shield from the blades themselves, reducing the chance of any users being injured by blades, crucial if these are to be used as personal transportation in cities.</a:t>
            </a:r>
            <a:endParaRPr lang="en-GB" dirty="0"/>
          </a:p>
        </p:txBody>
      </p:sp>
    </p:spTree>
    <p:extLst>
      <p:ext uri="{BB962C8B-B14F-4D97-AF65-F5344CB8AC3E}">
        <p14:creationId xmlns:p14="http://schemas.microsoft.com/office/powerpoint/2010/main" val="1268924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b1ba9ca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b1ba9ca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dirty="0"/>
              <a:t>A simple analysis of an</a:t>
            </a:r>
            <a:r>
              <a:rPr lang="en-GB" baseline="0" dirty="0"/>
              <a:t> open rotor, modelled as an velocity actuator disk with exit flow area A and exit pressure = ambient, gives an ideal </a:t>
            </a:r>
            <a:r>
              <a:rPr lang="en-GB" baseline="0" dirty="0" err="1"/>
              <a:t>M_f</a:t>
            </a:r>
            <a:r>
              <a:rPr lang="en-GB" baseline="0" dirty="0"/>
              <a:t> = 1</a:t>
            </a:r>
          </a:p>
          <a:p>
            <a:pPr marL="171450" lvl="0" indent="-171450" algn="l" rtl="0">
              <a:spcBef>
                <a:spcPts val="0"/>
              </a:spcBef>
              <a:spcAft>
                <a:spcPts val="0"/>
              </a:spcAft>
              <a:buFontTx/>
              <a:buChar char="-"/>
            </a:pPr>
            <a:r>
              <a:rPr lang="en-GB" baseline="0" dirty="0"/>
              <a:t>The same analysis with a ducted fan, considered as a pressure actuator disk with flow area A, exit area </a:t>
            </a:r>
            <a:r>
              <a:rPr lang="en-GB" baseline="0" dirty="0" err="1"/>
              <a:t>A_e</a:t>
            </a:r>
            <a:r>
              <a:rPr lang="en-GB" baseline="0" dirty="0"/>
              <a:t> and exit pressure = ambient, gives an ideal </a:t>
            </a:r>
            <a:r>
              <a:rPr lang="en-GB" baseline="0" dirty="0" err="1"/>
              <a:t>M_f</a:t>
            </a:r>
            <a:r>
              <a:rPr lang="en-GB" baseline="0" dirty="0"/>
              <a:t> = </a:t>
            </a:r>
            <a:r>
              <a:rPr lang="en-GB" baseline="0" dirty="0" err="1"/>
              <a:t>sqrt</a:t>
            </a:r>
            <a:r>
              <a:rPr lang="en-GB" baseline="0" dirty="0"/>
              <a:t>(2* \sigma)</a:t>
            </a:r>
          </a:p>
          <a:p>
            <a:pPr marL="171450" lvl="0" indent="-171450" algn="l" rtl="0">
              <a:spcBef>
                <a:spcPts val="0"/>
              </a:spcBef>
              <a:spcAft>
                <a:spcPts val="0"/>
              </a:spcAft>
              <a:buFontTx/>
              <a:buChar char="-"/>
            </a:pPr>
            <a:r>
              <a:rPr lang="en-GB" baseline="0" dirty="0"/>
              <a:t>Sigma is the diffusion factor or area ratio of the duct. Hence even without diffusion </a:t>
            </a:r>
            <a:r>
              <a:rPr lang="en-GB" baseline="0" dirty="0" err="1"/>
              <a:t>M_f</a:t>
            </a:r>
            <a:r>
              <a:rPr lang="en-GB" baseline="0" dirty="0"/>
              <a:t> is increased by over 40%. </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Tx/>
              <a:buChar char="-"/>
            </a:pPr>
            <a:r>
              <a:rPr lang="en-GB" dirty="0"/>
              <a:t>Airbus</a:t>
            </a:r>
            <a:r>
              <a:rPr lang="en-GB" baseline="0" dirty="0"/>
              <a:t> E-</a:t>
            </a:r>
            <a:r>
              <a:rPr lang="en-GB" baseline="0" dirty="0" err="1"/>
              <a:t>FanX</a:t>
            </a:r>
            <a:r>
              <a:rPr lang="en-GB" baseline="0" dirty="0"/>
              <a:t> fixed wing with electric ducted fan propulsion</a:t>
            </a:r>
          </a:p>
          <a:p>
            <a:pPr marL="457200" indent="-298450">
              <a:buFontTx/>
              <a:buChar char="-"/>
            </a:pPr>
            <a:r>
              <a:rPr lang="en-GB" baseline="0" dirty="0"/>
              <a:t>Completing flight tests</a:t>
            </a:r>
          </a:p>
        </p:txBody>
      </p:sp>
    </p:spTree>
    <p:extLst>
      <p:ext uri="{BB962C8B-B14F-4D97-AF65-F5344CB8AC3E}">
        <p14:creationId xmlns:p14="http://schemas.microsoft.com/office/powerpoint/2010/main" val="261600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Tx/>
              <a:buChar char="-"/>
            </a:pPr>
            <a:r>
              <a:rPr lang="en-GB" dirty="0" err="1"/>
              <a:t>Volocopter</a:t>
            </a:r>
            <a:r>
              <a:rPr lang="en-GB" baseline="0" dirty="0"/>
              <a:t> multirotor open rotor e-VTOL</a:t>
            </a:r>
          </a:p>
          <a:p>
            <a:pPr marL="457200" indent="-298450">
              <a:buFontTx/>
              <a:buChar char="-"/>
            </a:pPr>
            <a:r>
              <a:rPr lang="en-GB" baseline="0" dirty="0"/>
              <a:t>Completing flight tests for personal transportation in UAE</a:t>
            </a:r>
            <a:endParaRPr lang="en-GB" dirty="0"/>
          </a:p>
        </p:txBody>
      </p:sp>
    </p:spTree>
    <p:extLst>
      <p:ext uri="{BB962C8B-B14F-4D97-AF65-F5344CB8AC3E}">
        <p14:creationId xmlns:p14="http://schemas.microsoft.com/office/powerpoint/2010/main" val="253080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GB" dirty="0"/>
              <a:t>FUTURE</a:t>
            </a:r>
            <a:r>
              <a:rPr lang="en-GB" baseline="0" dirty="0"/>
              <a:t> TRENDS</a:t>
            </a:r>
          </a:p>
          <a:p>
            <a:pPr marL="158750" indent="0">
              <a:buFontTx/>
              <a:buNone/>
            </a:pPr>
            <a:endParaRPr lang="en-GB" baseline="0" dirty="0"/>
          </a:p>
          <a:p>
            <a:pPr marL="158750" indent="0">
              <a:buFontTx/>
              <a:buNone/>
            </a:pPr>
            <a:r>
              <a:rPr lang="en-GB" baseline="0" dirty="0"/>
              <a:t>-       Bell Nexus (</a:t>
            </a:r>
            <a:r>
              <a:rPr lang="en-GB" baseline="0" dirty="0" err="1"/>
              <a:t>hexacopter</a:t>
            </a:r>
            <a:r>
              <a:rPr lang="en-GB" baseline="0" dirty="0"/>
              <a:t>, tilt-rotor, short hops no need for fixed wing efficiency) (NW)</a:t>
            </a:r>
          </a:p>
          <a:p>
            <a:pPr marL="457200" indent="-298450">
              <a:buFontTx/>
              <a:buChar char="-"/>
            </a:pPr>
            <a:r>
              <a:rPr lang="en-GB" baseline="0" dirty="0"/>
              <a:t>Roll Royce e-VTOL (tilt-rotor, folding rotor to transition to fixed wing flight) (SW)</a:t>
            </a:r>
          </a:p>
          <a:p>
            <a:pPr marL="457200" indent="-298450">
              <a:buFontTx/>
              <a:buChar char="-"/>
            </a:pPr>
            <a:r>
              <a:rPr lang="en-GB" dirty="0"/>
              <a:t>UBER</a:t>
            </a:r>
            <a:r>
              <a:rPr lang="en-GB" baseline="0" dirty="0"/>
              <a:t> backed concept (quad contra-rotating with fixed wing forward </a:t>
            </a:r>
            <a:r>
              <a:rPr lang="en-GB" baseline="0" dirty="0" err="1"/>
              <a:t>propulsor</a:t>
            </a:r>
            <a:r>
              <a:rPr lang="en-GB" baseline="0" dirty="0"/>
              <a:t>) (SE)</a:t>
            </a:r>
          </a:p>
          <a:p>
            <a:pPr marL="457200" indent="-298450">
              <a:buFontTx/>
              <a:buChar char="-"/>
            </a:pPr>
            <a:r>
              <a:rPr lang="en-GB" baseline="0" dirty="0"/>
              <a:t>Artist concept of ducted tilt wing design (NE)</a:t>
            </a:r>
            <a:endParaRPr lang="en-GB" dirty="0"/>
          </a:p>
        </p:txBody>
      </p:sp>
    </p:spTree>
    <p:extLst>
      <p:ext uri="{BB962C8B-B14F-4D97-AF65-F5344CB8AC3E}">
        <p14:creationId xmlns:p14="http://schemas.microsoft.com/office/powerpoint/2010/main" val="323757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EFFICIENCY AT THE COST OF VERSATILITY</a:t>
            </a:r>
          </a:p>
          <a:p>
            <a:pPr lvl="1"/>
            <a:r>
              <a:rPr lang="en-GB" dirty="0"/>
              <a:t>Ducted fans used in E-</a:t>
            </a:r>
            <a:r>
              <a:rPr lang="en-GB" dirty="0" err="1"/>
              <a:t>FanX</a:t>
            </a:r>
            <a:r>
              <a:rPr lang="en-GB" dirty="0"/>
              <a:t> design but as a pure fixed wing requires</a:t>
            </a:r>
            <a:r>
              <a:rPr lang="en-GB" baseline="0" dirty="0"/>
              <a:t> TO/Landing </a:t>
            </a:r>
            <a:r>
              <a:rPr lang="en-GB" baseline="0" dirty="0" err="1"/>
              <a:t>infrastrure</a:t>
            </a:r>
            <a:r>
              <a:rPr lang="en-GB" baseline="0" dirty="0"/>
              <a:t>. Maximises efficiency. Low versatility.</a:t>
            </a:r>
          </a:p>
          <a:p>
            <a:pPr lvl="1"/>
            <a:r>
              <a:rPr lang="en-GB" baseline="0" dirty="0"/>
              <a:t>Designs attempting to maximise versatility (Rolls/Uber) pay cost of efficiency (by not using ducted fans) AND complexity (either with tilt-wing design transitioning between vertical and horizontal flight modes or UBER design with two separate systems, one for TO/Landing one for free flight).</a:t>
            </a:r>
            <a:endParaRPr lang="en-GB" dirty="0"/>
          </a:p>
        </p:txBody>
      </p:sp>
    </p:spTree>
    <p:extLst>
      <p:ext uri="{BB962C8B-B14F-4D97-AF65-F5344CB8AC3E}">
        <p14:creationId xmlns:p14="http://schemas.microsoft.com/office/powerpoint/2010/main" val="762948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current</a:t>
            </a:r>
            <a:r>
              <a:rPr lang="en-GB" baseline="0" dirty="0"/>
              <a:t> and future trends show efficiency isn’t always the top priority</a:t>
            </a:r>
          </a:p>
          <a:p>
            <a:endParaRPr lang="en-GB" dirty="0"/>
          </a:p>
          <a:p>
            <a:r>
              <a:rPr lang="en-GB" dirty="0"/>
              <a:t>Can</a:t>
            </a:r>
            <a:r>
              <a:rPr lang="en-GB" baseline="0" dirty="0"/>
              <a:t> ducted fans be utilised in a way that allows them to </a:t>
            </a:r>
            <a:r>
              <a:rPr lang="en-GB" b="1" baseline="0" dirty="0"/>
              <a:t>efficiently</a:t>
            </a:r>
            <a:r>
              <a:rPr lang="en-GB" baseline="0" dirty="0"/>
              <a:t> drive a vehicle in any mode of operation? (VERITCAL/TRANSITIONAL)</a:t>
            </a:r>
          </a:p>
          <a:p>
            <a:endParaRPr lang="en-GB" baseline="0" dirty="0"/>
          </a:p>
          <a:p>
            <a:pPr marL="158750" indent="0">
              <a:buNone/>
            </a:pPr>
            <a:r>
              <a:rPr lang="en-GB" baseline="0" dirty="0"/>
              <a:t>BIG PICTURE QUESTIONS FROM WHICH TO DISTILL PROJECT AIMS</a:t>
            </a:r>
            <a:endParaRPr lang="en-GB" dirty="0"/>
          </a:p>
        </p:txBody>
      </p:sp>
    </p:spTree>
    <p:extLst>
      <p:ext uri="{BB962C8B-B14F-4D97-AF65-F5344CB8AC3E}">
        <p14:creationId xmlns:p14="http://schemas.microsoft.com/office/powerpoint/2010/main" val="807079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3" descr="CUnibig"/>
          <p:cNvPicPr preferRelativeResize="0"/>
          <p:nvPr/>
        </p:nvPicPr>
        <p:blipFill rotWithShape="1">
          <a:blip r:embed="rId13">
            <a:alphaModFix/>
          </a:blip>
          <a:srcRect/>
          <a:stretch/>
        </p:blipFill>
        <p:spPr>
          <a:xfrm>
            <a:off x="381000" y="6118415"/>
            <a:ext cx="2254342" cy="475869"/>
          </a:xfrm>
          <a:prstGeom prst="rect">
            <a:avLst/>
          </a:prstGeom>
          <a:noFill/>
          <a:ln>
            <a:noFill/>
          </a:ln>
        </p:spPr>
      </p:pic>
      <p:pic>
        <p:nvPicPr>
          <p:cNvPr id="12" name="Google Shape;12;p3" descr="WhittleLabLogo"/>
          <p:cNvPicPr preferRelativeResize="0"/>
          <p:nvPr/>
        </p:nvPicPr>
        <p:blipFill rotWithShape="1">
          <a:blip r:embed="rId14">
            <a:alphaModFix/>
          </a:blip>
          <a:srcRect/>
          <a:stretch/>
        </p:blipFill>
        <p:spPr>
          <a:xfrm>
            <a:off x="5201413" y="6118414"/>
            <a:ext cx="1482032" cy="475869"/>
          </a:xfrm>
          <a:prstGeom prst="rect">
            <a:avLst/>
          </a:prstGeom>
          <a:noFill/>
          <a:ln>
            <a:noFill/>
          </a:ln>
        </p:spPr>
      </p:pic>
      <p:pic>
        <p:nvPicPr>
          <p:cNvPr id="13" name="Google Shape;13;p3" descr="rolls-royce-logo"/>
          <p:cNvPicPr preferRelativeResize="0"/>
          <p:nvPr/>
        </p:nvPicPr>
        <p:blipFill rotWithShape="1">
          <a:blip r:embed="rId15">
            <a:alphaModFix/>
          </a:blip>
          <a:srcRect/>
          <a:stretch/>
        </p:blipFill>
        <p:spPr>
          <a:xfrm>
            <a:off x="9785490" y="6118414"/>
            <a:ext cx="2025510" cy="475869"/>
          </a:xfrm>
          <a:prstGeom prst="rect">
            <a:avLst/>
          </a:prstGeom>
          <a:noFill/>
          <a:ln>
            <a:noFill/>
          </a:ln>
        </p:spPr>
      </p:pic>
      <p:cxnSp>
        <p:nvCxnSpPr>
          <p:cNvPr id="14" name="Google Shape;14;p3"/>
          <p:cNvCxnSpPr/>
          <p:nvPr/>
        </p:nvCxnSpPr>
        <p:spPr>
          <a:xfrm>
            <a:off x="0" y="5826346"/>
            <a:ext cx="12192000" cy="0"/>
          </a:xfrm>
          <a:prstGeom prst="straightConnector1">
            <a:avLst/>
          </a:prstGeom>
          <a:noFill/>
          <a:ln w="72000" cap="flat" cmpd="sng">
            <a:solidFill>
              <a:srgbClr val="3333CC"/>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183341" y="1041400"/>
            <a:ext cx="9825317"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Propulsion Systems for e-VTOL Aircraft</a:t>
            </a:r>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Jordan Eriksen</a:t>
            </a:r>
            <a:endParaRPr/>
          </a:p>
          <a:p>
            <a:pPr marL="0" lvl="0" indent="0" algn="ctr" rtl="0">
              <a:lnSpc>
                <a:spcPct val="90000"/>
              </a:lnSpc>
              <a:spcBef>
                <a:spcPts val="1000"/>
              </a:spcBef>
              <a:spcAft>
                <a:spcPts val="0"/>
              </a:spcAft>
              <a:buClr>
                <a:schemeClr val="dk1"/>
              </a:buClr>
              <a:buSzPts val="2000"/>
              <a:buNone/>
            </a:pPr>
            <a:r>
              <a:rPr lang="en-US" sz="2000"/>
              <a:t>Supervised by Dr Sam Grimshaw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Placeholder 7"/>
              <p:cNvSpPr>
                <a:spLocks noGrp="1"/>
              </p:cNvSpPr>
              <p:nvPr>
                <p:ph type="body" idx="1"/>
              </p:nvPr>
            </p:nvSpPr>
            <p:spPr>
              <a:xfrm>
                <a:off x="838200" y="1254125"/>
                <a:ext cx="10515600" cy="3597275"/>
              </a:xfrm>
            </p:spPr>
            <p:txBody>
              <a:bodyPr/>
              <a:lstStyle/>
              <a:p>
                <a:pPr marL="114300" indent="0" algn="ctr">
                  <a:buNone/>
                </a:pPr>
                <a:r>
                  <a:rPr lang="en-GB" dirty="0"/>
                  <a:t>Assuming minimal weight increase due to </a:t>
                </a:r>
                <a:r>
                  <a:rPr lang="en-GB" dirty="0" err="1"/>
                  <a:t>propulsor</a:t>
                </a:r>
                <a:r>
                  <a:rPr lang="en-GB" dirty="0"/>
                  <a:t> ( </a:t>
                </a:r>
                <a14:m>
                  <m:oMath xmlns:m="http://schemas.openxmlformats.org/officeDocument/2006/math">
                    <m:r>
                      <a:rPr lang="en-GB" b="0" i="1" smtClean="0">
                        <a:latin typeface="Cambria Math" panose="02040503050406030204" pitchFamily="18" charset="0"/>
                      </a:rPr>
                      <m:t>~ 10%</m:t>
                    </m:r>
                  </m:oMath>
                </a14:m>
                <a:r>
                  <a:rPr lang="en-GB" dirty="0"/>
                  <a:t> )</a:t>
                </a:r>
              </a:p>
              <a:p>
                <a:pPr marL="114300" indent="0" algn="ctr">
                  <a:buNone/>
                </a:pPr>
                <a:r>
                  <a:rPr lang="en-GB" dirty="0"/>
                  <a:t>Assuming ducted fan with </a:t>
                </a:r>
                <a14:m>
                  <m:oMath xmlns:m="http://schemas.openxmlformats.org/officeDocument/2006/math">
                    <m:r>
                      <a:rPr lang="en-GB" b="0" i="1" smtClean="0">
                        <a:latin typeface="Cambria Math" panose="02040503050406030204" pitchFamily="18" charset="0"/>
                      </a:rPr>
                      <m:t>1:1</m:t>
                    </m:r>
                  </m:oMath>
                </a14:m>
                <a:r>
                  <a:rPr lang="en-GB" dirty="0"/>
                  <a:t> diffusor (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𝑀</m:t>
                        </m:r>
                      </m:e>
                      <m:sub>
                        <m:r>
                          <a:rPr lang="en-GB" b="0" i="1" smtClean="0">
                            <a:latin typeface="Cambria Math" panose="02040503050406030204" pitchFamily="18" charset="0"/>
                          </a:rPr>
                          <m:t>𝐹</m:t>
                        </m:r>
                      </m:sub>
                    </m:sSub>
                    <m:r>
                      <a:rPr lang="en-GB" b="0" i="1" smtClean="0">
                        <a:latin typeface="Cambria Math" panose="02040503050406030204" pitchFamily="18" charset="0"/>
                      </a:rPr>
                      <m:t>~ 1.4</m:t>
                    </m:r>
                  </m:oMath>
                </a14:m>
                <a:r>
                  <a:rPr lang="en-GB" dirty="0"/>
                  <a:t> )</a:t>
                </a:r>
              </a:p>
              <a:p>
                <a:endParaRPr lang="en-GB" dirty="0"/>
              </a:p>
              <a:p>
                <a:pPr marL="114300" indent="0" algn="ctr">
                  <a:buNone/>
                </a:pPr>
                <a:r>
                  <a:rPr lang="en-GB" sz="3200" b="1" dirty="0"/>
                  <a:t>Approximate power reduction using ducted fan in hover</a:t>
                </a:r>
              </a:p>
              <a:p>
                <a:pPr marL="114300" indent="0" algn="ctr">
                  <a:buNone/>
                </a:pPr>
                <a:endParaRPr lang="en-GB" sz="3200" b="1" dirty="0"/>
              </a:p>
              <a:p>
                <a:pPr marL="114300" indent="0" algn="ctr">
                  <a:buNone/>
                </a:pPr>
                <a14:m>
                  <m:oMathPara xmlns:m="http://schemas.openxmlformats.org/officeDocument/2006/math">
                    <m:oMathParaPr>
                      <m:jc m:val="centerGroup"/>
                    </m:oMathParaPr>
                    <m:oMath xmlns:m="http://schemas.openxmlformats.org/officeDocument/2006/math">
                      <m:r>
                        <a:rPr lang="en-GB" sz="4400" b="1" i="1" smtClean="0">
                          <a:latin typeface="Cambria Math" panose="02040503050406030204" pitchFamily="18" charset="0"/>
                        </a:rPr>
                        <m:t>~ </m:t>
                      </m:r>
                      <m:r>
                        <a:rPr lang="en-GB" sz="4400" b="1" i="1" smtClean="0">
                          <a:latin typeface="Cambria Math" panose="02040503050406030204" pitchFamily="18" charset="0"/>
                        </a:rPr>
                        <m:t>𝟐𝟎</m:t>
                      </m:r>
                      <m:r>
                        <a:rPr lang="en-GB" sz="4400" b="1" i="1" smtClean="0">
                          <a:latin typeface="Cambria Math" panose="02040503050406030204" pitchFamily="18" charset="0"/>
                        </a:rPr>
                        <m:t>%</m:t>
                      </m:r>
                    </m:oMath>
                  </m:oMathPara>
                </a14:m>
                <a:endParaRPr lang="en-GB" sz="4400" b="1" dirty="0"/>
              </a:p>
            </p:txBody>
          </p:sp>
        </mc:Choice>
        <mc:Fallback xmlns="">
          <p:sp>
            <p:nvSpPr>
              <p:cNvPr id="8" name="Text Placeholder 7"/>
              <p:cNvSpPr>
                <a:spLocks noGrp="1" noRot="1" noChangeAspect="1" noMove="1" noResize="1" noEditPoints="1" noAdjustHandles="1" noChangeArrowheads="1" noChangeShapeType="1" noTextEdit="1"/>
              </p:cNvSpPr>
              <p:nvPr>
                <p:ph type="body" idx="1"/>
              </p:nvPr>
            </p:nvSpPr>
            <p:spPr>
              <a:xfrm>
                <a:off x="838200" y="1254125"/>
                <a:ext cx="10515600" cy="3597275"/>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4355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Are ducted fans a more efficient SYSTEM for e-VTOL vehicles?</a:t>
            </a:r>
          </a:p>
        </p:txBody>
      </p:sp>
      <p:sp>
        <p:nvSpPr>
          <p:cNvPr id="4" name="Text Placeholder 3"/>
          <p:cNvSpPr>
            <a:spLocks noGrp="1"/>
          </p:cNvSpPr>
          <p:nvPr>
            <p:ph type="body" idx="1"/>
          </p:nvPr>
        </p:nvSpPr>
        <p:spPr>
          <a:xfrm>
            <a:off x="838199" y="1825625"/>
            <a:ext cx="7647889" cy="1336675"/>
          </a:xfrm>
        </p:spPr>
        <p:txBody>
          <a:bodyPr>
            <a:normAutofit fontScale="92500" lnSpcReduction="10000"/>
          </a:bodyPr>
          <a:lstStyle/>
          <a:p>
            <a:pPr marL="114300" indent="0">
              <a:buNone/>
            </a:pPr>
            <a:r>
              <a:rPr lang="en-GB" b="1" dirty="0"/>
              <a:t>STATIC analysis of performance</a:t>
            </a:r>
          </a:p>
          <a:p>
            <a:r>
              <a:rPr lang="en-GB" dirty="0"/>
              <a:t>Does added efficiency outweigh weight penalty for a simple light-weight design?</a:t>
            </a:r>
          </a:p>
        </p:txBody>
      </p:sp>
      <p:sp>
        <p:nvSpPr>
          <p:cNvPr id="46" name="Rectangle 45"/>
          <p:cNvSpPr/>
          <p:nvPr/>
        </p:nvSpPr>
        <p:spPr>
          <a:xfrm>
            <a:off x="1266045" y="4187697"/>
            <a:ext cx="205071" cy="2832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7" name="Isosceles Triangle 46"/>
          <p:cNvSpPr/>
          <p:nvPr/>
        </p:nvSpPr>
        <p:spPr>
          <a:xfrm flipV="1">
            <a:off x="1266045" y="4492769"/>
            <a:ext cx="193689" cy="30773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8" name="Rectangle 47"/>
          <p:cNvSpPr/>
          <p:nvPr/>
        </p:nvSpPr>
        <p:spPr>
          <a:xfrm>
            <a:off x="4275110" y="4200584"/>
            <a:ext cx="205071" cy="2832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9" name="Isosceles Triangle 48"/>
          <p:cNvSpPr/>
          <p:nvPr/>
        </p:nvSpPr>
        <p:spPr>
          <a:xfrm flipV="1">
            <a:off x="4275110" y="4505656"/>
            <a:ext cx="193689" cy="30773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1DBBC4F4-8860-3E4F-ADE5-597FA6B9005E}"/>
              </a:ext>
            </a:extLst>
          </p:cNvPr>
          <p:cNvGrpSpPr/>
          <p:nvPr/>
        </p:nvGrpSpPr>
        <p:grpSpPr>
          <a:xfrm>
            <a:off x="584521" y="3258470"/>
            <a:ext cx="11258662" cy="2520030"/>
            <a:chOff x="584521" y="3258470"/>
            <a:chExt cx="11258662" cy="2520030"/>
          </a:xfrm>
        </p:grpSpPr>
        <p:grpSp>
          <p:nvGrpSpPr>
            <p:cNvPr id="40" name="Group 39"/>
            <p:cNvGrpSpPr/>
            <p:nvPr/>
          </p:nvGrpSpPr>
          <p:grpSpPr>
            <a:xfrm>
              <a:off x="7641167" y="3258470"/>
              <a:ext cx="3941233" cy="816962"/>
              <a:chOff x="7844980" y="2777138"/>
              <a:chExt cx="3941233" cy="816962"/>
            </a:xfrm>
          </p:grpSpPr>
          <p:grpSp>
            <p:nvGrpSpPr>
              <p:cNvPr id="14" name="Group 13"/>
              <p:cNvGrpSpPr/>
              <p:nvPr/>
            </p:nvGrpSpPr>
            <p:grpSpPr>
              <a:xfrm>
                <a:off x="10276140" y="2777138"/>
                <a:ext cx="1510073" cy="386100"/>
                <a:chOff x="1193800" y="3693250"/>
                <a:chExt cx="3200400" cy="818287"/>
              </a:xfrm>
            </p:grpSpPr>
            <p:sp>
              <p:nvSpPr>
                <p:cNvPr id="15" name="Oval 14"/>
                <p:cNvSpPr/>
                <p:nvPr/>
              </p:nvSpPr>
              <p:spPr>
                <a:xfrm>
                  <a:off x="11938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Oval 15"/>
                <p:cNvSpPr/>
                <p:nvPr/>
              </p:nvSpPr>
              <p:spPr>
                <a:xfrm>
                  <a:off x="27940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 name="Isosceles Triangle 16"/>
                <p:cNvSpPr/>
                <p:nvPr/>
              </p:nvSpPr>
              <p:spPr>
                <a:xfrm>
                  <a:off x="2603500" y="3952737"/>
                  <a:ext cx="381000" cy="330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8" name="Straight Connector 17"/>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9" name="Group 18"/>
              <p:cNvGrpSpPr/>
              <p:nvPr/>
            </p:nvGrpSpPr>
            <p:grpSpPr>
              <a:xfrm>
                <a:off x="7844980" y="2785260"/>
                <a:ext cx="1510073" cy="386100"/>
                <a:chOff x="1193800" y="3693250"/>
                <a:chExt cx="3200400" cy="818287"/>
              </a:xfrm>
            </p:grpSpPr>
            <p:sp>
              <p:nvSpPr>
                <p:cNvPr id="20" name="Oval 19"/>
                <p:cNvSpPr/>
                <p:nvPr/>
              </p:nvSpPr>
              <p:spPr>
                <a:xfrm>
                  <a:off x="11938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Oval 20"/>
                <p:cNvSpPr/>
                <p:nvPr/>
              </p:nvSpPr>
              <p:spPr>
                <a:xfrm>
                  <a:off x="27940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Isosceles Triangle 21"/>
                <p:cNvSpPr/>
                <p:nvPr/>
              </p:nvSpPr>
              <p:spPr>
                <a:xfrm>
                  <a:off x="2603500" y="3952737"/>
                  <a:ext cx="381000" cy="330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3" name="Straight Connector 22"/>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4" name="Rounded Rectangle 23"/>
              <p:cNvSpPr/>
              <p:nvPr/>
            </p:nvSpPr>
            <p:spPr>
              <a:xfrm>
                <a:off x="9366954" y="3162300"/>
                <a:ext cx="880665" cy="431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5" name="Parallelogram 24"/>
              <p:cNvSpPr/>
              <p:nvPr/>
            </p:nvSpPr>
            <p:spPr>
              <a:xfrm rot="20816797">
                <a:off x="10221454" y="3138641"/>
                <a:ext cx="844922" cy="215900"/>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6" name="Parallelogram 25"/>
              <p:cNvSpPr/>
              <p:nvPr/>
            </p:nvSpPr>
            <p:spPr>
              <a:xfrm rot="783203" flipV="1">
                <a:off x="8551144" y="3158052"/>
                <a:ext cx="844922" cy="215900"/>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nvGrpSpPr>
            <p:cNvPr id="39" name="Group 38"/>
            <p:cNvGrpSpPr/>
            <p:nvPr/>
          </p:nvGrpSpPr>
          <p:grpSpPr>
            <a:xfrm>
              <a:off x="584521" y="3947912"/>
              <a:ext cx="4569187" cy="696438"/>
              <a:chOff x="6484335" y="4001294"/>
              <a:chExt cx="4569187" cy="696438"/>
            </a:xfrm>
          </p:grpSpPr>
          <p:grpSp>
            <p:nvGrpSpPr>
              <p:cNvPr id="6" name="Group 5"/>
              <p:cNvGrpSpPr/>
              <p:nvPr/>
            </p:nvGrpSpPr>
            <p:grpSpPr>
              <a:xfrm>
                <a:off x="6484335" y="4001294"/>
                <a:ext cx="1554765" cy="511921"/>
                <a:chOff x="7390190" y="3708693"/>
                <a:chExt cx="4008811" cy="1319938"/>
              </a:xfrm>
            </p:grpSpPr>
            <p:grpSp>
              <p:nvGrpSpPr>
                <p:cNvPr id="7" name="Group 6"/>
                <p:cNvGrpSpPr/>
                <p:nvPr/>
              </p:nvGrpSpPr>
              <p:grpSpPr>
                <a:xfrm>
                  <a:off x="7797800" y="3708693"/>
                  <a:ext cx="3200400" cy="818287"/>
                  <a:chOff x="1193800" y="3693250"/>
                  <a:chExt cx="3200400" cy="818287"/>
                </a:xfrm>
              </p:grpSpPr>
              <p:sp>
                <p:nvSpPr>
                  <p:cNvPr id="10" name="Oval 9"/>
                  <p:cNvSpPr/>
                  <p:nvPr/>
                </p:nvSpPr>
                <p:spPr>
                  <a:xfrm>
                    <a:off x="11938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Oval 10"/>
                  <p:cNvSpPr/>
                  <p:nvPr/>
                </p:nvSpPr>
                <p:spPr>
                  <a:xfrm>
                    <a:off x="27940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Isosceles Triangle 11"/>
                  <p:cNvSpPr/>
                  <p:nvPr/>
                </p:nvSpPr>
                <p:spPr>
                  <a:xfrm>
                    <a:off x="2603500" y="3952737"/>
                    <a:ext cx="381000" cy="330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3" name="Straight Connector 12"/>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8" name="Teardrop 7"/>
                <p:cNvSpPr/>
                <p:nvPr/>
              </p:nvSpPr>
              <p:spPr>
                <a:xfrm rot="5400000">
                  <a:off x="7047144"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Teardrop 8"/>
                <p:cNvSpPr/>
                <p:nvPr/>
              </p:nvSpPr>
              <p:spPr>
                <a:xfrm rot="16200000" flipH="1">
                  <a:off x="10738748"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27" name="Rounded Rectangle 26"/>
              <p:cNvSpPr/>
              <p:nvPr/>
            </p:nvSpPr>
            <p:spPr>
              <a:xfrm>
                <a:off x="8298606" y="4265932"/>
                <a:ext cx="880665" cy="431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9" name="Parallelogram 28"/>
              <p:cNvSpPr/>
              <p:nvPr/>
            </p:nvSpPr>
            <p:spPr>
              <a:xfrm rot="783203" flipV="1">
                <a:off x="7930284" y="4312880"/>
                <a:ext cx="394402" cy="191202"/>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0" name="Parallelogram 29"/>
              <p:cNvSpPr/>
              <p:nvPr/>
            </p:nvSpPr>
            <p:spPr>
              <a:xfrm rot="20816797" flipH="1" flipV="1">
                <a:off x="9148326" y="4312879"/>
                <a:ext cx="394402" cy="191202"/>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31" name="Group 30"/>
              <p:cNvGrpSpPr/>
              <p:nvPr/>
            </p:nvGrpSpPr>
            <p:grpSpPr>
              <a:xfrm>
                <a:off x="9498757" y="4001294"/>
                <a:ext cx="1554765" cy="511921"/>
                <a:chOff x="7390190" y="3708693"/>
                <a:chExt cx="4008811" cy="1319938"/>
              </a:xfrm>
            </p:grpSpPr>
            <p:grpSp>
              <p:nvGrpSpPr>
                <p:cNvPr id="32" name="Group 31"/>
                <p:cNvGrpSpPr/>
                <p:nvPr/>
              </p:nvGrpSpPr>
              <p:grpSpPr>
                <a:xfrm>
                  <a:off x="7797800" y="3708693"/>
                  <a:ext cx="3200400" cy="818287"/>
                  <a:chOff x="1193800" y="3693250"/>
                  <a:chExt cx="3200400" cy="818287"/>
                </a:xfrm>
              </p:grpSpPr>
              <p:sp>
                <p:nvSpPr>
                  <p:cNvPr id="35" name="Oval 34"/>
                  <p:cNvSpPr/>
                  <p:nvPr/>
                </p:nvSpPr>
                <p:spPr>
                  <a:xfrm>
                    <a:off x="11938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6" name="Oval 35"/>
                  <p:cNvSpPr/>
                  <p:nvPr/>
                </p:nvSpPr>
                <p:spPr>
                  <a:xfrm>
                    <a:off x="27940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7" name="Isosceles Triangle 36"/>
                  <p:cNvSpPr/>
                  <p:nvPr/>
                </p:nvSpPr>
                <p:spPr>
                  <a:xfrm>
                    <a:off x="2603500" y="3952737"/>
                    <a:ext cx="381000" cy="330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38" name="Straight Connector 37"/>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3" name="Teardrop 32"/>
                <p:cNvSpPr/>
                <p:nvPr/>
              </p:nvSpPr>
              <p:spPr>
                <a:xfrm rot="5400000">
                  <a:off x="7047144"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4" name="Teardrop 33"/>
                <p:cNvSpPr/>
                <p:nvPr/>
              </p:nvSpPr>
              <p:spPr>
                <a:xfrm rot="16200000" flipH="1">
                  <a:off x="10738748"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sp>
          <p:nvSpPr>
            <p:cNvPr id="41" name="Isosceles Triangle 40"/>
            <p:cNvSpPr/>
            <p:nvPr/>
          </p:nvSpPr>
          <p:spPr>
            <a:xfrm>
              <a:off x="5924640" y="5245100"/>
              <a:ext cx="647700" cy="5334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43" name="Straight Connector 42"/>
            <p:cNvCxnSpPr>
              <a:endCxn id="41" idx="0"/>
            </p:cNvCxnSpPr>
            <p:nvPr/>
          </p:nvCxnSpPr>
          <p:spPr>
            <a:xfrm flipV="1">
              <a:off x="2819400" y="5245100"/>
              <a:ext cx="3429090" cy="304800"/>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flipV="1">
              <a:off x="6286455" y="4935445"/>
              <a:ext cx="3429090" cy="304800"/>
            </a:xfrm>
            <a:prstGeom prst="line">
              <a:avLst/>
            </a:prstGeom>
            <a:ln w="38100"/>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656746" y="5067300"/>
              <a:ext cx="444616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7397021" y="4467556"/>
              <a:ext cx="444616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2819400" y="5067300"/>
              <a:ext cx="0" cy="482600"/>
            </a:xfrm>
            <a:prstGeom prst="line">
              <a:avLst/>
            </a:prstGeom>
            <a:ln w="38100"/>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V="1">
              <a:off x="9715545" y="4452845"/>
              <a:ext cx="0" cy="482600"/>
            </a:xfrm>
            <a:prstGeom prst="line">
              <a:avLst/>
            </a:prstGeom>
            <a:ln w="38100"/>
          </p:spPr>
          <p:style>
            <a:lnRef idx="1">
              <a:schemeClr val="dk1"/>
            </a:lnRef>
            <a:fillRef idx="0">
              <a:schemeClr val="dk1"/>
            </a:fillRef>
            <a:effectRef idx="0">
              <a:schemeClr val="dk1"/>
            </a:effectRef>
            <a:fontRef idx="minor">
              <a:schemeClr val="tx1"/>
            </a:fontRef>
          </p:style>
        </p:cxnSp>
      </p:grpSp>
      <p:sp>
        <p:nvSpPr>
          <p:cNvPr id="59" name="Oval 58"/>
          <p:cNvSpPr/>
          <p:nvPr/>
        </p:nvSpPr>
        <p:spPr>
          <a:xfrm>
            <a:off x="6178006" y="5197237"/>
            <a:ext cx="140968" cy="140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030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67300" y="1389398"/>
            <a:ext cx="6553200" cy="3760380"/>
            <a:chOff x="12393960" y="4947386"/>
            <a:chExt cx="7523554" cy="4317192"/>
          </a:xfrm>
        </p:grpSpPr>
        <p:pic>
          <p:nvPicPr>
            <p:cNvPr id="7" name="Picture 6">
              <a:extLst>
                <a:ext uri="{FF2B5EF4-FFF2-40B4-BE49-F238E27FC236}">
                  <a16:creationId xmlns:a16="http://schemas.microsoft.com/office/drawing/2014/main" id="{CE8411D2-3720-604E-9B21-16FBD25D4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3960" y="4947386"/>
              <a:ext cx="7041918" cy="4317192"/>
            </a:xfrm>
            <a:prstGeom prst="rect">
              <a:avLst/>
            </a:prstGeom>
          </p:spPr>
        </p:pic>
        <p:sp>
          <p:nvSpPr>
            <p:cNvPr id="6" name="TextBox 5">
              <a:extLst>
                <a:ext uri="{FF2B5EF4-FFF2-40B4-BE49-F238E27FC236}">
                  <a16:creationId xmlns:a16="http://schemas.microsoft.com/office/drawing/2014/main" id="{F0B31972-46D8-2545-BB3B-1B817A331C4A}"/>
                </a:ext>
              </a:extLst>
            </p:cNvPr>
            <p:cNvSpPr txBox="1"/>
            <p:nvPr/>
          </p:nvSpPr>
          <p:spPr bwMode="auto">
            <a:xfrm>
              <a:off x="17066108" y="7939187"/>
              <a:ext cx="28514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sz="2400" dirty="0">
                  <a:solidFill>
                    <a:srgbClr val="2DCACB"/>
                  </a:solidFill>
                  <a:latin typeface="+mn-lt"/>
                  <a:cs typeface="Calibri" pitchFamily="34" charset="0"/>
                </a:rPr>
                <a:t>CROSSWIND</a:t>
              </a:r>
            </a:p>
          </p:txBody>
        </p:sp>
      </p:grpSp>
      <p:sp>
        <p:nvSpPr>
          <p:cNvPr id="14" name="Title 13"/>
          <p:cNvSpPr>
            <a:spLocks noGrp="1"/>
          </p:cNvSpPr>
          <p:nvPr>
            <p:ph type="title"/>
          </p:nvPr>
        </p:nvSpPr>
        <p:spPr/>
        <p:txBody>
          <a:bodyPr>
            <a:normAutofit/>
          </a:bodyPr>
          <a:lstStyle/>
          <a:p>
            <a:r>
              <a:rPr lang="en-GB" dirty="0"/>
              <a:t>Are ducted fans FEASIBLE in an e-VTOL application?</a:t>
            </a:r>
          </a:p>
        </p:txBody>
      </p:sp>
      <p:sp>
        <p:nvSpPr>
          <p:cNvPr id="15" name="Text Placeholder 14"/>
          <p:cNvSpPr>
            <a:spLocks noGrp="1"/>
          </p:cNvSpPr>
          <p:nvPr>
            <p:ph type="body" idx="1"/>
          </p:nvPr>
        </p:nvSpPr>
        <p:spPr>
          <a:xfrm>
            <a:off x="838200" y="1825625"/>
            <a:ext cx="4229100" cy="3838575"/>
          </a:xfrm>
        </p:spPr>
        <p:txBody>
          <a:bodyPr>
            <a:normAutofit/>
          </a:bodyPr>
          <a:lstStyle/>
          <a:p>
            <a:pPr marL="114300" indent="0">
              <a:buNone/>
            </a:pPr>
            <a:r>
              <a:rPr lang="en-GB" b="1" dirty="0"/>
              <a:t>DYNAMIC analysis of performance</a:t>
            </a:r>
          </a:p>
          <a:p>
            <a:r>
              <a:rPr lang="en-GB" sz="2400" dirty="0"/>
              <a:t>Does separation occur on the inlet during simple manoeuvres?</a:t>
            </a:r>
          </a:p>
          <a:p>
            <a:r>
              <a:rPr lang="en-GB" sz="2400" dirty="0"/>
              <a:t>How will the control system cope with the </a:t>
            </a:r>
            <a:r>
              <a:rPr lang="en-GB" sz="2400" dirty="0" err="1"/>
              <a:t>propulsor</a:t>
            </a:r>
            <a:r>
              <a:rPr lang="en-GB" sz="2400" dirty="0"/>
              <a:t> response?</a:t>
            </a:r>
          </a:p>
        </p:txBody>
      </p:sp>
    </p:spTree>
    <p:extLst>
      <p:ext uri="{BB962C8B-B14F-4D97-AF65-F5344CB8AC3E}">
        <p14:creationId xmlns:p14="http://schemas.microsoft.com/office/powerpoint/2010/main" val="2369426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67574" cy="1325563"/>
          </a:xfrm>
        </p:spPr>
        <p:txBody>
          <a:bodyPr/>
          <a:lstStyle/>
          <a:p>
            <a:r>
              <a:rPr lang="en-GB" dirty="0"/>
              <a:t>The Drone</a:t>
            </a:r>
          </a:p>
        </p:txBody>
      </p:sp>
      <p:grpSp>
        <p:nvGrpSpPr>
          <p:cNvPr id="6" name="Group 5">
            <a:extLst>
              <a:ext uri="{FF2B5EF4-FFF2-40B4-BE49-F238E27FC236}">
                <a16:creationId xmlns:a16="http://schemas.microsoft.com/office/drawing/2014/main" id="{27A59CAE-9FC7-A54F-916E-0F088DBF62BD}"/>
              </a:ext>
            </a:extLst>
          </p:cNvPr>
          <p:cNvGrpSpPr/>
          <p:nvPr/>
        </p:nvGrpSpPr>
        <p:grpSpPr>
          <a:xfrm>
            <a:off x="4768895" y="161925"/>
            <a:ext cx="7258005" cy="5325098"/>
            <a:chOff x="796712" y="14950293"/>
            <a:chExt cx="9795665" cy="8064008"/>
          </a:xfrm>
        </p:grpSpPr>
        <p:grpSp>
          <p:nvGrpSpPr>
            <p:cNvPr id="7" name="Group 6">
              <a:extLst>
                <a:ext uri="{FF2B5EF4-FFF2-40B4-BE49-F238E27FC236}">
                  <a16:creationId xmlns:a16="http://schemas.microsoft.com/office/drawing/2014/main" id="{B02C7EFC-F274-5345-94EA-0BCA8DAD2082}"/>
                </a:ext>
              </a:extLst>
            </p:cNvPr>
            <p:cNvGrpSpPr/>
            <p:nvPr/>
          </p:nvGrpSpPr>
          <p:grpSpPr>
            <a:xfrm>
              <a:off x="1217982" y="14950293"/>
              <a:ext cx="9374395" cy="7370207"/>
              <a:chOff x="972000" y="14970579"/>
              <a:chExt cx="9374395" cy="7370207"/>
            </a:xfrm>
          </p:grpSpPr>
          <p:pic>
            <p:nvPicPr>
              <p:cNvPr id="10" name="Picture 9">
                <a:extLst>
                  <a:ext uri="{FF2B5EF4-FFF2-40B4-BE49-F238E27FC236}">
                    <a16:creationId xmlns:a16="http://schemas.microsoft.com/office/drawing/2014/main" id="{3225519B-15EF-5947-BE91-86C2D4481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472397" y="16108116"/>
                <a:ext cx="7370207" cy="5095134"/>
              </a:xfrm>
              <a:prstGeom prst="rect">
                <a:avLst/>
              </a:prstGeom>
            </p:spPr>
          </p:pic>
          <p:sp>
            <p:nvSpPr>
              <p:cNvPr id="11" name="TextBox 10">
                <a:extLst>
                  <a:ext uri="{FF2B5EF4-FFF2-40B4-BE49-F238E27FC236}">
                    <a16:creationId xmlns:a16="http://schemas.microsoft.com/office/drawing/2014/main" id="{2CF507B4-B1A3-2142-91A8-412C562EE78C}"/>
                  </a:ext>
                </a:extLst>
              </p:cNvPr>
              <p:cNvSpPr txBox="1"/>
              <p:nvPr/>
            </p:nvSpPr>
            <p:spPr bwMode="auto">
              <a:xfrm>
                <a:off x="6073437" y="16197617"/>
                <a:ext cx="2869382" cy="107198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eaLnBrk="1" hangingPunct="1"/>
                <a:r>
                  <a:rPr lang="en-US" sz="2000" dirty="0">
                    <a:latin typeface="+mn-lt"/>
                    <a:cs typeface="Calibri" pitchFamily="34" charset="0"/>
                  </a:rPr>
                  <a:t>Pixhawk4 Flight Controller</a:t>
                </a:r>
              </a:p>
            </p:txBody>
          </p:sp>
          <p:sp>
            <p:nvSpPr>
              <p:cNvPr id="12" name="TextBox 11">
                <a:extLst>
                  <a:ext uri="{FF2B5EF4-FFF2-40B4-BE49-F238E27FC236}">
                    <a16:creationId xmlns:a16="http://schemas.microsoft.com/office/drawing/2014/main" id="{41E6ADB4-616B-5942-8AF7-11F2AE2B430D}"/>
                  </a:ext>
                </a:extLst>
              </p:cNvPr>
              <p:cNvSpPr txBox="1"/>
              <p:nvPr/>
            </p:nvSpPr>
            <p:spPr bwMode="auto">
              <a:xfrm>
                <a:off x="6708909" y="17812796"/>
                <a:ext cx="3637486" cy="153805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eaLnBrk="1" hangingPunct="1"/>
                <a:r>
                  <a:rPr lang="en-US" sz="2000" dirty="0">
                    <a:latin typeface="+mn-lt"/>
                    <a:cs typeface="Calibri" pitchFamily="34" charset="0"/>
                  </a:rPr>
                  <a:t>RPi3 A+ Sensor Management</a:t>
                </a:r>
              </a:p>
              <a:p>
                <a:pPr algn="ctr" eaLnBrk="1" hangingPunct="1"/>
                <a:r>
                  <a:rPr lang="en-US" sz="2000" dirty="0">
                    <a:latin typeface="+mn-lt"/>
                    <a:cs typeface="Calibri" pitchFamily="34" charset="0"/>
                  </a:rPr>
                  <a:t>(with ADC breakout)</a:t>
                </a:r>
              </a:p>
            </p:txBody>
          </p:sp>
          <p:sp>
            <p:nvSpPr>
              <p:cNvPr id="13" name="TextBox 12">
                <a:extLst>
                  <a:ext uri="{FF2B5EF4-FFF2-40B4-BE49-F238E27FC236}">
                    <a16:creationId xmlns:a16="http://schemas.microsoft.com/office/drawing/2014/main" id="{48A129A3-D4B9-4D42-AA3A-2EFDD28664C4}"/>
                  </a:ext>
                </a:extLst>
              </p:cNvPr>
              <p:cNvSpPr txBox="1"/>
              <p:nvPr/>
            </p:nvSpPr>
            <p:spPr bwMode="auto">
              <a:xfrm>
                <a:off x="1704584" y="15651927"/>
                <a:ext cx="3495317" cy="60590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eaLnBrk="1" hangingPunct="1"/>
                <a:r>
                  <a:rPr lang="en-US" sz="2000" dirty="0">
                    <a:latin typeface="+mn-lt"/>
                    <a:cs typeface="Calibri" pitchFamily="34" charset="0"/>
                  </a:rPr>
                  <a:t>Wireless Telemetry</a:t>
                </a:r>
              </a:p>
            </p:txBody>
          </p:sp>
          <p:sp>
            <p:nvSpPr>
              <p:cNvPr id="14" name="TextBox 13">
                <a:extLst>
                  <a:ext uri="{FF2B5EF4-FFF2-40B4-BE49-F238E27FC236}">
                    <a16:creationId xmlns:a16="http://schemas.microsoft.com/office/drawing/2014/main" id="{FD0F788A-9D36-C948-9104-B32E6BE86C5C}"/>
                  </a:ext>
                </a:extLst>
              </p:cNvPr>
              <p:cNvSpPr txBox="1"/>
              <p:nvPr/>
            </p:nvSpPr>
            <p:spPr bwMode="auto">
              <a:xfrm>
                <a:off x="7508127" y="20786474"/>
                <a:ext cx="2447133" cy="60590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eaLnBrk="1" hangingPunct="1"/>
                <a:r>
                  <a:rPr lang="en-US" sz="2000" dirty="0">
                    <a:latin typeface="+mn-lt"/>
                    <a:cs typeface="Calibri" pitchFamily="34" charset="0"/>
                  </a:rPr>
                  <a:t>RPM Sensor</a:t>
                </a:r>
              </a:p>
            </p:txBody>
          </p:sp>
          <p:sp>
            <p:nvSpPr>
              <p:cNvPr id="15" name="TextBox 14">
                <a:extLst>
                  <a:ext uri="{FF2B5EF4-FFF2-40B4-BE49-F238E27FC236}">
                    <a16:creationId xmlns:a16="http://schemas.microsoft.com/office/drawing/2014/main" id="{5607D9A0-EEC3-5547-9042-7837D3A98B4C}"/>
                  </a:ext>
                </a:extLst>
              </p:cNvPr>
              <p:cNvSpPr txBox="1"/>
              <p:nvPr/>
            </p:nvSpPr>
            <p:spPr bwMode="auto">
              <a:xfrm>
                <a:off x="4073890" y="20464056"/>
                <a:ext cx="2709616" cy="60590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eaLnBrk="1" hangingPunct="1"/>
                <a:r>
                  <a:rPr lang="en-US" sz="2000" dirty="0">
                    <a:cs typeface="Calibri" pitchFamily="34" charset="0"/>
                  </a:rPr>
                  <a:t>External GPS</a:t>
                </a:r>
              </a:p>
            </p:txBody>
          </p:sp>
          <p:sp>
            <p:nvSpPr>
              <p:cNvPr id="16" name="TextBox 15">
                <a:extLst>
                  <a:ext uri="{FF2B5EF4-FFF2-40B4-BE49-F238E27FC236}">
                    <a16:creationId xmlns:a16="http://schemas.microsoft.com/office/drawing/2014/main" id="{B22AA504-7C57-474A-89BC-D78B93207C06}"/>
                  </a:ext>
                </a:extLst>
              </p:cNvPr>
              <p:cNvSpPr txBox="1"/>
              <p:nvPr/>
            </p:nvSpPr>
            <p:spPr bwMode="auto">
              <a:xfrm>
                <a:off x="972000" y="18294070"/>
                <a:ext cx="3106846" cy="107198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eaLnBrk="1" hangingPunct="1"/>
                <a:r>
                  <a:rPr lang="en-US" sz="2000" dirty="0">
                    <a:latin typeface="+mn-lt"/>
                    <a:cs typeface="Calibri" pitchFamily="34" charset="0"/>
                  </a:rPr>
                  <a:t>Electronic Speed Controller (ESC)</a:t>
                </a:r>
              </a:p>
            </p:txBody>
          </p:sp>
          <p:cxnSp>
            <p:nvCxnSpPr>
              <p:cNvPr id="17" name="Straight Arrow Connector 16">
                <a:extLst>
                  <a:ext uri="{FF2B5EF4-FFF2-40B4-BE49-F238E27FC236}">
                    <a16:creationId xmlns:a16="http://schemas.microsoft.com/office/drawing/2014/main" id="{C3172D7D-56C8-1148-8F03-B139881A4118}"/>
                  </a:ext>
                </a:extLst>
              </p:cNvPr>
              <p:cNvCxnSpPr>
                <a:stCxn id="14" idx="1"/>
              </p:cNvCxnSpPr>
              <p:nvPr/>
            </p:nvCxnSpPr>
            <p:spPr bwMode="auto">
              <a:xfrm flipH="1" flipV="1">
                <a:off x="6948986" y="20360570"/>
                <a:ext cx="559141" cy="728855"/>
              </a:xfrm>
              <a:prstGeom prst="straightConnector1">
                <a:avLst/>
              </a:prstGeom>
              <a:solidFill>
                <a:schemeClr val="accent1"/>
              </a:solidFill>
              <a:ln w="5715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3DF45F28-3B68-B441-9A6D-47DE708C46BB}"/>
                  </a:ext>
                </a:extLst>
              </p:cNvPr>
              <p:cNvCxnSpPr>
                <a:stCxn id="12" idx="1"/>
              </p:cNvCxnSpPr>
              <p:nvPr/>
            </p:nvCxnSpPr>
            <p:spPr bwMode="auto">
              <a:xfrm flipH="1">
                <a:off x="5199899" y="18581827"/>
                <a:ext cx="1509009" cy="20020"/>
              </a:xfrm>
              <a:prstGeom prst="straightConnector1">
                <a:avLst/>
              </a:prstGeom>
              <a:solidFill>
                <a:schemeClr val="accent1"/>
              </a:solidFill>
              <a:ln w="5715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5FBF105C-26A3-4B47-9856-E6F5EF6324C7}"/>
                  </a:ext>
                </a:extLst>
              </p:cNvPr>
              <p:cNvCxnSpPr>
                <a:stCxn id="11" idx="1"/>
              </p:cNvCxnSpPr>
              <p:nvPr/>
            </p:nvCxnSpPr>
            <p:spPr bwMode="auto">
              <a:xfrm flipH="1">
                <a:off x="5338279" y="16733607"/>
                <a:ext cx="735158" cy="1560461"/>
              </a:xfrm>
              <a:prstGeom prst="straightConnector1">
                <a:avLst/>
              </a:prstGeom>
              <a:solidFill>
                <a:schemeClr val="accent1"/>
              </a:solidFill>
              <a:ln w="5715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430C9A6C-3C97-E04D-A400-60802C25EA41}"/>
                  </a:ext>
                </a:extLst>
              </p:cNvPr>
              <p:cNvCxnSpPr>
                <a:stCxn id="16" idx="3"/>
              </p:cNvCxnSpPr>
              <p:nvPr/>
            </p:nvCxnSpPr>
            <p:spPr bwMode="auto">
              <a:xfrm flipV="1">
                <a:off x="4078846" y="18700952"/>
                <a:ext cx="379873" cy="129108"/>
              </a:xfrm>
              <a:prstGeom prst="straightConnector1">
                <a:avLst/>
              </a:prstGeom>
              <a:solidFill>
                <a:schemeClr val="accent1"/>
              </a:solidFill>
              <a:ln w="5715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2A8CC87B-EE13-9F43-953A-5F6AB8C50F23}"/>
                  </a:ext>
                </a:extLst>
              </p:cNvPr>
              <p:cNvCxnSpPr>
                <a:stCxn id="13" idx="2"/>
              </p:cNvCxnSpPr>
              <p:nvPr/>
            </p:nvCxnSpPr>
            <p:spPr bwMode="auto">
              <a:xfrm>
                <a:off x="3452242" y="16257830"/>
                <a:ext cx="1410909" cy="1126511"/>
              </a:xfrm>
              <a:prstGeom prst="straightConnector1">
                <a:avLst/>
              </a:prstGeom>
              <a:solidFill>
                <a:schemeClr val="accent1"/>
              </a:solidFill>
              <a:ln w="5715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7D6B788C-51A1-E148-ABFC-AF9EB55B0815}"/>
                  </a:ext>
                </a:extLst>
              </p:cNvPr>
              <p:cNvCxnSpPr>
                <a:stCxn id="15" idx="0"/>
              </p:cNvCxnSpPr>
              <p:nvPr/>
            </p:nvCxnSpPr>
            <p:spPr bwMode="auto">
              <a:xfrm flipH="1" flipV="1">
                <a:off x="5338278" y="19704993"/>
                <a:ext cx="90420" cy="759063"/>
              </a:xfrm>
              <a:prstGeom prst="straightConnector1">
                <a:avLst/>
              </a:prstGeom>
              <a:solidFill>
                <a:schemeClr val="accent1"/>
              </a:solidFill>
              <a:ln w="5715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 name="TextBox 7">
              <a:extLst>
                <a:ext uri="{FF2B5EF4-FFF2-40B4-BE49-F238E27FC236}">
                  <a16:creationId xmlns:a16="http://schemas.microsoft.com/office/drawing/2014/main" id="{6230AD4E-4FA6-EA4C-BB98-B0DAA2E48A3C}"/>
                </a:ext>
              </a:extLst>
            </p:cNvPr>
            <p:cNvSpPr txBox="1"/>
            <p:nvPr/>
          </p:nvSpPr>
          <p:spPr bwMode="auto">
            <a:xfrm>
              <a:off x="796712" y="21476242"/>
              <a:ext cx="3907987" cy="153805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eaLnBrk="1" hangingPunct="1"/>
              <a:r>
                <a:rPr lang="en-US" sz="2000" dirty="0">
                  <a:cs typeface="Calibri" pitchFamily="34" charset="0"/>
                </a:rPr>
                <a:t>Detachable </a:t>
              </a:r>
              <a:r>
                <a:rPr lang="en-US" sz="2000" dirty="0" err="1">
                  <a:cs typeface="Calibri" pitchFamily="34" charset="0"/>
                </a:rPr>
                <a:t>Propulsor</a:t>
              </a:r>
              <a:r>
                <a:rPr lang="en-US" sz="2000" dirty="0">
                  <a:cs typeface="Calibri" pitchFamily="34" charset="0"/>
                </a:rPr>
                <a:t> Assembly</a:t>
              </a:r>
            </a:p>
            <a:p>
              <a:pPr algn="ctr" eaLnBrk="1" hangingPunct="1"/>
              <a:r>
                <a:rPr lang="en-US" sz="2000" dirty="0">
                  <a:cs typeface="Calibri" pitchFamily="34" charset="0"/>
                </a:rPr>
                <a:t>(allow for ducted fan)</a:t>
              </a:r>
            </a:p>
          </p:txBody>
        </p:sp>
        <p:cxnSp>
          <p:nvCxnSpPr>
            <p:cNvPr id="9" name="Straight Arrow Connector 8">
              <a:extLst>
                <a:ext uri="{FF2B5EF4-FFF2-40B4-BE49-F238E27FC236}">
                  <a16:creationId xmlns:a16="http://schemas.microsoft.com/office/drawing/2014/main" id="{D9989078-BC29-FD4C-8766-69890CA6E03E}"/>
                </a:ext>
              </a:extLst>
            </p:cNvPr>
            <p:cNvCxnSpPr>
              <a:cxnSpLocks/>
              <a:stCxn id="8" idx="0"/>
            </p:cNvCxnSpPr>
            <p:nvPr/>
          </p:nvCxnSpPr>
          <p:spPr bwMode="auto">
            <a:xfrm flipV="1">
              <a:off x="2750706" y="20797775"/>
              <a:ext cx="556406" cy="678467"/>
            </a:xfrm>
            <a:prstGeom prst="straightConnector1">
              <a:avLst/>
            </a:prstGeom>
            <a:solidFill>
              <a:schemeClr val="accent1"/>
            </a:solidFill>
            <a:ln w="57150" cap="flat" cmpd="sng" algn="ctr">
              <a:solidFill>
                <a:schemeClr val="bg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 name="TextBox 22"/>
          <p:cNvSpPr txBox="1"/>
          <p:nvPr/>
        </p:nvSpPr>
        <p:spPr>
          <a:xfrm>
            <a:off x="764175" y="1690688"/>
            <a:ext cx="3756900" cy="3539430"/>
          </a:xfrm>
          <a:prstGeom prst="rect">
            <a:avLst/>
          </a:prstGeom>
          <a:noFill/>
        </p:spPr>
        <p:txBody>
          <a:bodyPr wrap="square" rtlCol="0">
            <a:spAutoFit/>
          </a:bodyPr>
          <a:lstStyle/>
          <a:p>
            <a:pPr marL="457200" indent="-457200">
              <a:buFont typeface="Arial" panose="020B0604020202020204" pitchFamily="34" charset="0"/>
              <a:buChar char="•"/>
            </a:pPr>
            <a:r>
              <a:rPr lang="en-GB" sz="2800" dirty="0">
                <a:latin typeface="Calibri" panose="020F0502020204030204" pitchFamily="34" charset="0"/>
                <a:cs typeface="Calibri" panose="020F0502020204030204" pitchFamily="34" charset="0"/>
              </a:rPr>
              <a:t>Light-weight 3D printed parts (PLA)</a:t>
            </a:r>
          </a:p>
          <a:p>
            <a:pPr marL="457200" indent="-457200">
              <a:buFont typeface="Arial" panose="020B0604020202020204" pitchFamily="34" charset="0"/>
              <a:buChar char="•"/>
            </a:pPr>
            <a:r>
              <a:rPr lang="en-GB" sz="2800" dirty="0">
                <a:latin typeface="Calibri" panose="020F0502020204030204" pitchFamily="34" charset="0"/>
                <a:cs typeface="Calibri" panose="020F0502020204030204" pitchFamily="34" charset="0"/>
              </a:rPr>
              <a:t>Modular</a:t>
            </a:r>
          </a:p>
          <a:p>
            <a:pPr marL="457200" indent="-457200">
              <a:buFont typeface="Arial" panose="020B0604020202020204" pitchFamily="34" charset="0"/>
              <a:buChar char="•"/>
            </a:pPr>
            <a:r>
              <a:rPr lang="en-GB" sz="2800" dirty="0">
                <a:latin typeface="Calibri" panose="020F0502020204030204" pitchFamily="34" charset="0"/>
                <a:cs typeface="Calibri" panose="020F0502020204030204" pitchFamily="34" charset="0"/>
              </a:rPr>
              <a:t>Pixhawk4 control system</a:t>
            </a:r>
          </a:p>
          <a:p>
            <a:pPr marL="457200" indent="-457200">
              <a:buFont typeface="Arial" panose="020B0604020202020204" pitchFamily="34" charset="0"/>
              <a:buChar char="•"/>
            </a:pPr>
            <a:r>
              <a:rPr lang="en-GB" sz="2800" dirty="0">
                <a:latin typeface="Calibri" panose="020F0502020204030204" pitchFamily="34" charset="0"/>
                <a:cs typeface="Calibri" panose="020F0502020204030204" pitchFamily="34" charset="0"/>
              </a:rPr>
              <a:t>Bespoke chassis</a:t>
            </a:r>
          </a:p>
          <a:p>
            <a:pPr marL="457200" indent="-457200">
              <a:buFont typeface="Arial" panose="020B0604020202020204" pitchFamily="34" charset="0"/>
              <a:buChar char="•"/>
            </a:pPr>
            <a:r>
              <a:rPr lang="en-GB" sz="2800" dirty="0" err="1">
                <a:latin typeface="Calibri" panose="020F0502020204030204" pitchFamily="34" charset="0"/>
                <a:cs typeface="Calibri" panose="020F0502020204030204" pitchFamily="34" charset="0"/>
              </a:rPr>
              <a:t>RPi</a:t>
            </a:r>
            <a:r>
              <a:rPr lang="en-GB" sz="2800" dirty="0">
                <a:latin typeface="Calibri" panose="020F0502020204030204" pitchFamily="34" charset="0"/>
                <a:cs typeface="Calibri" panose="020F0502020204030204" pitchFamily="34" charset="0"/>
              </a:rPr>
              <a:t> based on-board, real-time sensor hub</a:t>
            </a:r>
          </a:p>
        </p:txBody>
      </p:sp>
    </p:spTree>
    <p:extLst>
      <p:ext uri="{BB962C8B-B14F-4D97-AF65-F5344CB8AC3E}">
        <p14:creationId xmlns:p14="http://schemas.microsoft.com/office/powerpoint/2010/main" val="1236910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Sensors and Control</a:t>
            </a:r>
          </a:p>
        </p:txBody>
      </p:sp>
      <p:sp>
        <p:nvSpPr>
          <p:cNvPr id="31" name="Rounded Rectangle 30">
            <a:extLst>
              <a:ext uri="{FF2B5EF4-FFF2-40B4-BE49-F238E27FC236}">
                <a16:creationId xmlns:a16="http://schemas.microsoft.com/office/drawing/2014/main" id="{54DF9023-DA09-0049-9153-DDC35FC5C48A}"/>
              </a:ext>
            </a:extLst>
          </p:cNvPr>
          <p:cNvSpPr/>
          <p:nvPr/>
        </p:nvSpPr>
        <p:spPr bwMode="auto">
          <a:xfrm>
            <a:off x="838201" y="1935304"/>
            <a:ext cx="2095500" cy="490332"/>
          </a:xfrm>
          <a:prstGeom prst="round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2951163" rtl="0" eaLnBrk="1" fontAlgn="base" latinLnBrk="0" hangingPunct="1">
              <a:lnSpc>
                <a:spcPct val="100000"/>
              </a:lnSpc>
              <a:spcBef>
                <a:spcPct val="0"/>
              </a:spcBef>
              <a:spcAft>
                <a:spcPct val="0"/>
              </a:spcAft>
              <a:buClrTx/>
              <a:buSzTx/>
              <a:buFontTx/>
              <a:buNone/>
              <a:tabLst/>
            </a:pPr>
            <a:r>
              <a:rPr lang="en-US" sz="2400" b="1" dirty="0">
                <a:latin typeface="Arial" charset="0"/>
              </a:rPr>
              <a:t>Control Sys</a:t>
            </a:r>
            <a:endParaRPr kumimoji="0" lang="en-US" sz="2400" b="1" i="0" u="none" strike="noStrike" cap="none" normalizeH="0" baseline="0" dirty="0">
              <a:ln>
                <a:noFill/>
              </a:ln>
              <a:solidFill>
                <a:schemeClr val="tx1"/>
              </a:solidFill>
              <a:effectLst/>
              <a:latin typeface="Arial" charset="0"/>
            </a:endParaRPr>
          </a:p>
        </p:txBody>
      </p:sp>
      <p:sp>
        <p:nvSpPr>
          <p:cNvPr id="32" name="Rounded Rectangle 31">
            <a:extLst>
              <a:ext uri="{FF2B5EF4-FFF2-40B4-BE49-F238E27FC236}">
                <a16:creationId xmlns:a16="http://schemas.microsoft.com/office/drawing/2014/main" id="{54DF9023-DA09-0049-9153-DDC35FC5C48A}"/>
              </a:ext>
            </a:extLst>
          </p:cNvPr>
          <p:cNvSpPr/>
          <p:nvPr/>
        </p:nvSpPr>
        <p:spPr bwMode="auto">
          <a:xfrm>
            <a:off x="838199" y="3104381"/>
            <a:ext cx="2095500" cy="490332"/>
          </a:xfrm>
          <a:prstGeom prst="roundRect">
            <a:avLst/>
          </a:prstGeom>
          <a:solidFill>
            <a:srgbClr val="D9D9D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2951163" rtl="0" eaLnBrk="1" fontAlgn="base" latinLnBrk="0" hangingPunct="1">
              <a:lnSpc>
                <a:spcPct val="100000"/>
              </a:lnSpc>
              <a:spcBef>
                <a:spcPct val="0"/>
              </a:spcBef>
              <a:spcAft>
                <a:spcPct val="0"/>
              </a:spcAft>
              <a:buClrTx/>
              <a:buSzTx/>
              <a:buFontTx/>
              <a:buNone/>
              <a:tabLst/>
            </a:pPr>
            <a:r>
              <a:rPr lang="en-US" sz="2400" b="1" dirty="0">
                <a:latin typeface="Arial" charset="0"/>
              </a:rPr>
              <a:t>Power Sys</a:t>
            </a:r>
            <a:endParaRPr kumimoji="0" lang="en-US" sz="2400" b="1" i="0" u="none" strike="noStrike" cap="none" normalizeH="0" baseline="0" dirty="0">
              <a:ln>
                <a:noFill/>
              </a:ln>
              <a:solidFill>
                <a:schemeClr val="tx1"/>
              </a:solidFill>
              <a:effectLst/>
              <a:latin typeface="Arial" charset="0"/>
            </a:endParaRPr>
          </a:p>
        </p:txBody>
      </p:sp>
      <p:sp>
        <p:nvSpPr>
          <p:cNvPr id="33" name="Rounded Rectangle 32">
            <a:extLst>
              <a:ext uri="{FF2B5EF4-FFF2-40B4-BE49-F238E27FC236}">
                <a16:creationId xmlns:a16="http://schemas.microsoft.com/office/drawing/2014/main" id="{54DF9023-DA09-0049-9153-DDC35FC5C48A}"/>
              </a:ext>
            </a:extLst>
          </p:cNvPr>
          <p:cNvSpPr/>
          <p:nvPr/>
        </p:nvSpPr>
        <p:spPr bwMode="auto">
          <a:xfrm>
            <a:off x="838199" y="4261322"/>
            <a:ext cx="2095500" cy="490332"/>
          </a:xfrm>
          <a:prstGeom prst="roundRect">
            <a:avLst/>
          </a:prstGeom>
          <a:solidFill>
            <a:srgbClr val="8FAADC"/>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2951163" rtl="0" eaLnBrk="1" fontAlgn="base" latinLnBrk="0" hangingPunct="1">
              <a:lnSpc>
                <a:spcPct val="100000"/>
              </a:lnSpc>
              <a:spcBef>
                <a:spcPct val="0"/>
              </a:spcBef>
              <a:spcAft>
                <a:spcPct val="0"/>
              </a:spcAft>
              <a:buClrTx/>
              <a:buSzTx/>
              <a:buFontTx/>
              <a:buNone/>
              <a:tabLst/>
            </a:pPr>
            <a:r>
              <a:rPr lang="en-US" sz="2400" b="1" dirty="0">
                <a:latin typeface="Arial" charset="0"/>
              </a:rPr>
              <a:t>Sensors</a:t>
            </a:r>
            <a:endParaRPr kumimoji="0" lang="en-US" sz="2400" b="1" i="0" u="none" strike="noStrike" cap="none" normalizeH="0" baseline="0" dirty="0">
              <a:ln>
                <a:noFill/>
              </a:ln>
              <a:solidFill>
                <a:schemeClr val="tx1"/>
              </a:solidFill>
              <a:effectLst/>
              <a:latin typeface="Arial" charset="0"/>
            </a:endParaRPr>
          </a:p>
        </p:txBody>
      </p:sp>
      <p:sp>
        <p:nvSpPr>
          <p:cNvPr id="35" name="Text Placeholder 3"/>
          <p:cNvSpPr>
            <a:spLocks noGrp="1"/>
          </p:cNvSpPr>
          <p:nvPr>
            <p:ph type="body" idx="1"/>
          </p:nvPr>
        </p:nvSpPr>
        <p:spPr>
          <a:xfrm>
            <a:off x="2977983" y="2830285"/>
            <a:ext cx="3168650" cy="1038524"/>
          </a:xfrm>
        </p:spPr>
        <p:txBody>
          <a:bodyPr>
            <a:noAutofit/>
          </a:bodyPr>
          <a:lstStyle/>
          <a:p>
            <a:pPr marL="114300" indent="0">
              <a:buNone/>
            </a:pPr>
            <a:r>
              <a:rPr lang="en-GB" sz="2200" dirty="0"/>
              <a:t>Motors, speed controllers and power distribution systems</a:t>
            </a:r>
          </a:p>
        </p:txBody>
      </p:sp>
      <p:sp>
        <p:nvSpPr>
          <p:cNvPr id="36" name="Text Placeholder 3"/>
          <p:cNvSpPr>
            <a:spLocks noGrp="1"/>
          </p:cNvSpPr>
          <p:nvPr>
            <p:ph type="body" idx="1"/>
          </p:nvPr>
        </p:nvSpPr>
        <p:spPr>
          <a:xfrm>
            <a:off x="2977983" y="1577657"/>
            <a:ext cx="3168650" cy="1122075"/>
          </a:xfrm>
        </p:spPr>
        <p:txBody>
          <a:bodyPr>
            <a:noAutofit/>
          </a:bodyPr>
          <a:lstStyle/>
          <a:p>
            <a:pPr marL="114300" indent="0">
              <a:buNone/>
            </a:pPr>
            <a:r>
              <a:rPr lang="en-GB" sz="2200" dirty="0"/>
              <a:t>Data handling, flight control and sensor management</a:t>
            </a:r>
          </a:p>
        </p:txBody>
      </p:sp>
      <p:sp>
        <p:nvSpPr>
          <p:cNvPr id="37" name="Text Placeholder 3"/>
          <p:cNvSpPr>
            <a:spLocks noGrp="1"/>
          </p:cNvSpPr>
          <p:nvPr>
            <p:ph type="body" idx="1"/>
          </p:nvPr>
        </p:nvSpPr>
        <p:spPr>
          <a:xfrm>
            <a:off x="2977983" y="4078878"/>
            <a:ext cx="3168650" cy="1038524"/>
          </a:xfrm>
        </p:spPr>
        <p:txBody>
          <a:bodyPr>
            <a:normAutofit/>
          </a:bodyPr>
          <a:lstStyle/>
          <a:p>
            <a:pPr marL="114300" indent="0">
              <a:buNone/>
            </a:pPr>
            <a:r>
              <a:rPr lang="en-GB" sz="2200" dirty="0"/>
              <a:t>Aero, power and speed sensors</a:t>
            </a:r>
          </a:p>
        </p:txBody>
      </p:sp>
      <p:grpSp>
        <p:nvGrpSpPr>
          <p:cNvPr id="3" name="Group 2">
            <a:extLst>
              <a:ext uri="{FF2B5EF4-FFF2-40B4-BE49-F238E27FC236}">
                <a16:creationId xmlns:a16="http://schemas.microsoft.com/office/drawing/2014/main" id="{D87A98D0-8756-984A-BE60-C49D3799E340}"/>
              </a:ext>
            </a:extLst>
          </p:cNvPr>
          <p:cNvGrpSpPr/>
          <p:nvPr/>
        </p:nvGrpSpPr>
        <p:grpSpPr>
          <a:xfrm>
            <a:off x="6275287" y="435889"/>
            <a:ext cx="5313543" cy="5037812"/>
            <a:chOff x="6275287" y="435889"/>
            <a:chExt cx="5313543" cy="5037812"/>
          </a:xfrm>
        </p:grpSpPr>
        <p:grpSp>
          <p:nvGrpSpPr>
            <p:cNvPr id="6" name="Group 5">
              <a:extLst>
                <a:ext uri="{FF2B5EF4-FFF2-40B4-BE49-F238E27FC236}">
                  <a16:creationId xmlns:a16="http://schemas.microsoft.com/office/drawing/2014/main" id="{159A8A52-04CA-E34B-99EE-BF289D50B9CA}"/>
                </a:ext>
              </a:extLst>
            </p:cNvPr>
            <p:cNvGrpSpPr/>
            <p:nvPr/>
          </p:nvGrpSpPr>
          <p:grpSpPr>
            <a:xfrm>
              <a:off x="7073893" y="435889"/>
              <a:ext cx="4514937" cy="4860603"/>
              <a:chOff x="11309492" y="13915851"/>
              <a:chExt cx="9120067" cy="10765196"/>
            </a:xfrm>
          </p:grpSpPr>
          <p:cxnSp>
            <p:nvCxnSpPr>
              <p:cNvPr id="7" name="Straight Arrow Connector 6">
                <a:extLst>
                  <a:ext uri="{FF2B5EF4-FFF2-40B4-BE49-F238E27FC236}">
                    <a16:creationId xmlns:a16="http://schemas.microsoft.com/office/drawing/2014/main" id="{C62B8383-61F0-F54F-953E-1B9256B2B043}"/>
                  </a:ext>
                </a:extLst>
              </p:cNvPr>
              <p:cNvCxnSpPr>
                <a:cxnSpLocks/>
              </p:cNvCxnSpPr>
              <p:nvPr/>
            </p:nvCxnSpPr>
            <p:spPr bwMode="auto">
              <a:xfrm>
                <a:off x="19297976" y="15139987"/>
                <a:ext cx="0" cy="253383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66B2C193-3C3E-EB4B-842B-478A22B2E144}"/>
                  </a:ext>
                </a:extLst>
              </p:cNvPr>
              <p:cNvCxnSpPr>
                <a:cxnSpLocks/>
              </p:cNvCxnSpPr>
              <p:nvPr/>
            </p:nvCxnSpPr>
            <p:spPr bwMode="auto">
              <a:xfrm>
                <a:off x="16227164" y="15139987"/>
                <a:ext cx="0" cy="2533837"/>
              </a:xfrm>
              <a:prstGeom prst="straightConnector1">
                <a:avLst/>
              </a:prstGeom>
              <a:solidFill>
                <a:schemeClr val="accent1"/>
              </a:solidFill>
              <a:ln w="381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ounded Rectangle 8">
                <a:extLst>
                  <a:ext uri="{FF2B5EF4-FFF2-40B4-BE49-F238E27FC236}">
                    <a16:creationId xmlns:a16="http://schemas.microsoft.com/office/drawing/2014/main" id="{7EAD0491-EE29-C64D-BD8A-87ADCA02C8A3}"/>
                  </a:ext>
                </a:extLst>
              </p:cNvPr>
              <p:cNvSpPr/>
              <p:nvPr/>
            </p:nvSpPr>
            <p:spPr bwMode="auto">
              <a:xfrm>
                <a:off x="11335260" y="15816181"/>
                <a:ext cx="9079220" cy="1201815"/>
              </a:xfrm>
              <a:prstGeom prst="round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2951163"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Pixhawk4 Flight Controller</a:t>
                </a:r>
              </a:p>
            </p:txBody>
          </p:sp>
          <p:sp>
            <p:nvSpPr>
              <p:cNvPr id="10" name="Rounded Rectangle 9">
                <a:extLst>
                  <a:ext uri="{FF2B5EF4-FFF2-40B4-BE49-F238E27FC236}">
                    <a16:creationId xmlns:a16="http://schemas.microsoft.com/office/drawing/2014/main" id="{4A9FE06E-4DCD-3E49-9C55-F9DF7C8E1597}"/>
                  </a:ext>
                </a:extLst>
              </p:cNvPr>
              <p:cNvSpPr/>
              <p:nvPr/>
            </p:nvSpPr>
            <p:spPr bwMode="auto">
              <a:xfrm>
                <a:off x="14382987" y="17673825"/>
                <a:ext cx="6008513" cy="1962073"/>
              </a:xfrm>
              <a:prstGeom prst="round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r>
                  <a:rPr lang="en-US" sz="1600" dirty="0">
                    <a:cs typeface="Calibri" pitchFamily="34" charset="0"/>
                  </a:rPr>
                  <a:t>RPi3 A+ Sensor Management</a:t>
                </a:r>
              </a:p>
            </p:txBody>
          </p:sp>
          <p:sp>
            <p:nvSpPr>
              <p:cNvPr id="11" name="Rounded Rectangle 10">
                <a:extLst>
                  <a:ext uri="{FF2B5EF4-FFF2-40B4-BE49-F238E27FC236}">
                    <a16:creationId xmlns:a16="http://schemas.microsoft.com/office/drawing/2014/main" id="{B237CCD4-349B-4D4F-BEB8-BFC544F60C42}"/>
                  </a:ext>
                </a:extLst>
              </p:cNvPr>
              <p:cNvSpPr/>
              <p:nvPr/>
            </p:nvSpPr>
            <p:spPr bwMode="auto">
              <a:xfrm>
                <a:off x="11335260" y="17673967"/>
                <a:ext cx="2494740" cy="1962073"/>
              </a:xfrm>
              <a:prstGeom prst="roundRect">
                <a:avLst/>
              </a:prstGeom>
              <a:solidFill>
                <a:schemeClr val="bg1">
                  <a:lumMod val="8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r>
                  <a:rPr lang="en-US" sz="1600" dirty="0">
                    <a:cs typeface="Calibri" pitchFamily="34" charset="0"/>
                  </a:rPr>
                  <a:t>Power Module (PM07) </a:t>
                </a:r>
              </a:p>
            </p:txBody>
          </p:sp>
          <p:sp>
            <p:nvSpPr>
              <p:cNvPr id="12" name="Rounded Rectangle 11">
                <a:extLst>
                  <a:ext uri="{FF2B5EF4-FFF2-40B4-BE49-F238E27FC236}">
                    <a16:creationId xmlns:a16="http://schemas.microsoft.com/office/drawing/2014/main" id="{A464DB9F-0501-B542-859C-2F73D63E571C}"/>
                  </a:ext>
                </a:extLst>
              </p:cNvPr>
              <p:cNvSpPr/>
              <p:nvPr/>
            </p:nvSpPr>
            <p:spPr bwMode="auto">
              <a:xfrm rot="5400000">
                <a:off x="12600714" y="21989872"/>
                <a:ext cx="4484091" cy="811630"/>
              </a:xfrm>
              <a:prstGeom prst="round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r>
                  <a:rPr lang="en-US" sz="1600" dirty="0">
                    <a:cs typeface="Calibri" pitchFamily="34" charset="0"/>
                  </a:rPr>
                  <a:t>RPM Sensors</a:t>
                </a:r>
              </a:p>
            </p:txBody>
          </p:sp>
          <p:sp>
            <p:nvSpPr>
              <p:cNvPr id="13" name="Rounded Rectangle 12">
                <a:extLst>
                  <a:ext uri="{FF2B5EF4-FFF2-40B4-BE49-F238E27FC236}">
                    <a16:creationId xmlns:a16="http://schemas.microsoft.com/office/drawing/2014/main" id="{4DF11857-356A-B840-995F-599F3FB2CDD7}"/>
                  </a:ext>
                </a:extLst>
              </p:cNvPr>
              <p:cNvSpPr/>
              <p:nvPr/>
            </p:nvSpPr>
            <p:spPr bwMode="auto">
              <a:xfrm>
                <a:off x="15974845" y="20157526"/>
                <a:ext cx="4416656" cy="751030"/>
              </a:xfrm>
              <a:prstGeom prst="round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r>
                  <a:rPr lang="en-US" sz="1600" dirty="0">
                    <a:cs typeface="Calibri" pitchFamily="34" charset="0"/>
                  </a:rPr>
                  <a:t>ADC Breakout</a:t>
                </a:r>
              </a:p>
            </p:txBody>
          </p:sp>
          <p:sp>
            <p:nvSpPr>
              <p:cNvPr id="14" name="Rounded Rectangle 13">
                <a:extLst>
                  <a:ext uri="{FF2B5EF4-FFF2-40B4-BE49-F238E27FC236}">
                    <a16:creationId xmlns:a16="http://schemas.microsoft.com/office/drawing/2014/main" id="{E92CB79F-E500-6D40-B960-9854E5A78F5F}"/>
                  </a:ext>
                </a:extLst>
              </p:cNvPr>
              <p:cNvSpPr/>
              <p:nvPr/>
            </p:nvSpPr>
            <p:spPr bwMode="auto">
              <a:xfrm rot="5400000">
                <a:off x="15251257" y="22164272"/>
                <a:ext cx="3215616" cy="1768445"/>
              </a:xfrm>
              <a:prstGeom prst="round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r>
                  <a:rPr lang="en-US" sz="1600" dirty="0">
                    <a:cs typeface="Calibri" pitchFamily="34" charset="0"/>
                  </a:rPr>
                  <a:t>Pressure Transducers</a:t>
                </a:r>
              </a:p>
            </p:txBody>
          </p:sp>
          <p:sp>
            <p:nvSpPr>
              <p:cNvPr id="15" name="Rounded Rectangle 14">
                <a:extLst>
                  <a:ext uri="{FF2B5EF4-FFF2-40B4-BE49-F238E27FC236}">
                    <a16:creationId xmlns:a16="http://schemas.microsoft.com/office/drawing/2014/main" id="{01AEADC8-25E6-5944-AF59-40F2BC05FD7B}"/>
                  </a:ext>
                </a:extLst>
              </p:cNvPr>
              <p:cNvSpPr/>
              <p:nvPr/>
            </p:nvSpPr>
            <p:spPr bwMode="auto">
              <a:xfrm>
                <a:off x="11312316" y="20153641"/>
                <a:ext cx="2517682" cy="1962073"/>
              </a:xfrm>
              <a:prstGeom prst="roundRect">
                <a:avLst/>
              </a:prstGeom>
              <a:solidFill>
                <a:schemeClr val="bg1">
                  <a:lumMod val="8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r>
                  <a:rPr lang="en-US" sz="1600" dirty="0">
                    <a:cs typeface="Calibri" pitchFamily="34" charset="0"/>
                  </a:rPr>
                  <a:t>ESC</a:t>
                </a:r>
                <a:endParaRPr lang="en-US" sz="2400" dirty="0">
                  <a:cs typeface="Calibri" pitchFamily="34" charset="0"/>
                </a:endParaRPr>
              </a:p>
            </p:txBody>
          </p:sp>
          <p:sp>
            <p:nvSpPr>
              <p:cNvPr id="16" name="Rounded Rectangle 15">
                <a:extLst>
                  <a:ext uri="{FF2B5EF4-FFF2-40B4-BE49-F238E27FC236}">
                    <a16:creationId xmlns:a16="http://schemas.microsoft.com/office/drawing/2014/main" id="{D24C93A6-6509-2848-BB82-F82DFF5A1BBC}"/>
                  </a:ext>
                </a:extLst>
              </p:cNvPr>
              <p:cNvSpPr/>
              <p:nvPr/>
            </p:nvSpPr>
            <p:spPr bwMode="auto">
              <a:xfrm>
                <a:off x="11309492" y="22692400"/>
                <a:ext cx="2517681" cy="1962073"/>
              </a:xfrm>
              <a:prstGeom prst="roundRect">
                <a:avLst/>
              </a:prstGeom>
              <a:solidFill>
                <a:schemeClr val="bg1">
                  <a:lumMod val="8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r>
                  <a:rPr lang="en-US" sz="1600" dirty="0">
                    <a:cs typeface="Calibri" pitchFamily="34" charset="0"/>
                  </a:rPr>
                  <a:t>Motor Assembly</a:t>
                </a:r>
              </a:p>
            </p:txBody>
          </p:sp>
          <p:sp>
            <p:nvSpPr>
              <p:cNvPr id="17" name="Rounded Rectangle 16">
                <a:extLst>
                  <a:ext uri="{FF2B5EF4-FFF2-40B4-BE49-F238E27FC236}">
                    <a16:creationId xmlns:a16="http://schemas.microsoft.com/office/drawing/2014/main" id="{9090EA5A-8343-D449-A1FF-29798CF2E590}"/>
                  </a:ext>
                </a:extLst>
              </p:cNvPr>
              <p:cNvSpPr/>
              <p:nvPr/>
            </p:nvSpPr>
            <p:spPr bwMode="auto">
              <a:xfrm rot="5400000">
                <a:off x="17693604" y="21983182"/>
                <a:ext cx="3215617" cy="2180113"/>
              </a:xfrm>
              <a:prstGeom prst="round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r>
                  <a:rPr lang="en-US" sz="1600" dirty="0">
                    <a:cs typeface="Calibri" pitchFamily="34" charset="0"/>
                  </a:rPr>
                  <a:t>Ultrasound Proximity Sensors</a:t>
                </a:r>
              </a:p>
            </p:txBody>
          </p:sp>
          <p:cxnSp>
            <p:nvCxnSpPr>
              <p:cNvPr id="18" name="Straight Arrow Connector 17">
                <a:extLst>
                  <a:ext uri="{FF2B5EF4-FFF2-40B4-BE49-F238E27FC236}">
                    <a16:creationId xmlns:a16="http://schemas.microsoft.com/office/drawing/2014/main" id="{1206527F-3BB9-F64F-91EA-BB41D1844DC0}"/>
                  </a:ext>
                </a:extLst>
              </p:cNvPr>
              <p:cNvCxnSpPr>
                <a:endCxn id="11" idx="0"/>
              </p:cNvCxnSpPr>
              <p:nvPr/>
            </p:nvCxnSpPr>
            <p:spPr bwMode="auto">
              <a:xfrm>
                <a:off x="12582630" y="17017996"/>
                <a:ext cx="0" cy="655971"/>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E1F6DEAF-5AED-EB46-8E42-471EB0D2DFD2}"/>
                  </a:ext>
                </a:extLst>
              </p:cNvPr>
              <p:cNvCxnSpPr>
                <a:stCxn id="11" idx="2"/>
                <a:endCxn id="15" idx="0"/>
              </p:cNvCxnSpPr>
              <p:nvPr/>
            </p:nvCxnSpPr>
            <p:spPr bwMode="auto">
              <a:xfrm flipH="1">
                <a:off x="12571157" y="19636040"/>
                <a:ext cx="11473" cy="517601"/>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A6ADC40F-55EB-E149-8D26-C74C1280B02C}"/>
                  </a:ext>
                </a:extLst>
              </p:cNvPr>
              <p:cNvCxnSpPr>
                <a:stCxn id="16" idx="3"/>
              </p:cNvCxnSpPr>
              <p:nvPr/>
            </p:nvCxnSpPr>
            <p:spPr bwMode="auto">
              <a:xfrm>
                <a:off x="13827173" y="23673437"/>
                <a:ext cx="614400" cy="0"/>
              </a:xfrm>
              <a:prstGeom prst="straightConnector1">
                <a:avLst/>
              </a:prstGeom>
              <a:solidFill>
                <a:schemeClr val="accent1"/>
              </a:solidFill>
              <a:ln w="38100" cap="flat" cmpd="sng" algn="ctr">
                <a:solidFill>
                  <a:srgbClr val="9CD5D7"/>
                </a:solidFill>
                <a:prstDash val="sysDot"/>
                <a:round/>
                <a:headEnd type="triangl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D36715C9-B1FD-3B4C-ACD0-D531634010A9}"/>
                  </a:ext>
                </a:extLst>
              </p:cNvPr>
              <p:cNvCxnSpPr/>
              <p:nvPr/>
            </p:nvCxnSpPr>
            <p:spPr bwMode="auto">
              <a:xfrm flipH="1">
                <a:off x="14845735" y="19638252"/>
                <a:ext cx="11473" cy="517601"/>
              </a:xfrm>
              <a:prstGeom prst="straightConnector1">
                <a:avLst/>
              </a:prstGeom>
              <a:solidFill>
                <a:schemeClr val="accent1"/>
              </a:solidFill>
              <a:ln w="381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99056B23-94F7-8749-AFEE-8C97139E3B9F}"/>
                  </a:ext>
                </a:extLst>
              </p:cNvPr>
              <p:cNvCxnSpPr/>
              <p:nvPr/>
            </p:nvCxnSpPr>
            <p:spPr bwMode="auto">
              <a:xfrm flipH="1">
                <a:off x="18183173" y="19642309"/>
                <a:ext cx="11473" cy="517601"/>
              </a:xfrm>
              <a:prstGeom prst="straightConnector1">
                <a:avLst/>
              </a:prstGeom>
              <a:solidFill>
                <a:schemeClr val="accent1"/>
              </a:solidFill>
              <a:ln w="381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376F376E-4962-6044-892F-ED2DB440D403}"/>
                  </a:ext>
                </a:extLst>
              </p:cNvPr>
              <p:cNvCxnSpPr/>
              <p:nvPr/>
            </p:nvCxnSpPr>
            <p:spPr bwMode="auto">
              <a:xfrm flipH="1">
                <a:off x="16863230" y="20926514"/>
                <a:ext cx="11473" cy="517601"/>
              </a:xfrm>
              <a:prstGeom prst="straightConnector1">
                <a:avLst/>
              </a:prstGeom>
              <a:solidFill>
                <a:schemeClr val="accent1"/>
              </a:solidFill>
              <a:ln w="381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862199EA-3719-D846-9047-64ED9522F6D6}"/>
                  </a:ext>
                </a:extLst>
              </p:cNvPr>
              <p:cNvCxnSpPr/>
              <p:nvPr/>
            </p:nvCxnSpPr>
            <p:spPr bwMode="auto">
              <a:xfrm>
                <a:off x="19301412" y="20942427"/>
                <a:ext cx="0" cy="534264"/>
              </a:xfrm>
              <a:prstGeom prst="straightConnector1">
                <a:avLst/>
              </a:prstGeom>
              <a:solidFill>
                <a:schemeClr val="accent1"/>
              </a:solidFill>
              <a:ln w="381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C1EC5871-7F13-7242-8496-FFAC7EF9C5A8}"/>
                  </a:ext>
                </a:extLst>
              </p:cNvPr>
              <p:cNvCxnSpPr>
                <a:cxnSpLocks/>
                <a:stCxn id="9" idx="2"/>
              </p:cNvCxnSpPr>
              <p:nvPr/>
            </p:nvCxnSpPr>
            <p:spPr bwMode="auto">
              <a:xfrm>
                <a:off x="15874870" y="17017996"/>
                <a:ext cx="0" cy="678275"/>
              </a:xfrm>
              <a:prstGeom prst="straightConnector1">
                <a:avLst/>
              </a:prstGeom>
              <a:solidFill>
                <a:schemeClr val="accent1"/>
              </a:solidFill>
              <a:ln w="381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17B44F4B-311F-FA46-83CD-7610375DB172}"/>
                  </a:ext>
                </a:extLst>
              </p:cNvPr>
              <p:cNvCxnSpPr/>
              <p:nvPr/>
            </p:nvCxnSpPr>
            <p:spPr bwMode="auto">
              <a:xfrm>
                <a:off x="18967442" y="17017996"/>
                <a:ext cx="0" cy="655829"/>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Rounded Rectangle 26">
                <a:extLst>
                  <a:ext uri="{FF2B5EF4-FFF2-40B4-BE49-F238E27FC236}">
                    <a16:creationId xmlns:a16="http://schemas.microsoft.com/office/drawing/2014/main" id="{54DF9023-DA09-0049-9153-DDC35FC5C48A}"/>
                  </a:ext>
                </a:extLst>
              </p:cNvPr>
              <p:cNvSpPr/>
              <p:nvPr/>
            </p:nvSpPr>
            <p:spPr bwMode="auto">
              <a:xfrm>
                <a:off x="11350340" y="13915851"/>
                <a:ext cx="9079219" cy="1201814"/>
              </a:xfrm>
              <a:prstGeom prst="roundRect">
                <a:avLst/>
              </a:prstGeom>
              <a:solidFill>
                <a:schemeClr val="accent1">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2951163" rtl="0" eaLnBrk="1" fontAlgn="base" latinLnBrk="0" hangingPunct="1">
                  <a:lnSpc>
                    <a:spcPct val="100000"/>
                  </a:lnSpc>
                  <a:spcBef>
                    <a:spcPct val="0"/>
                  </a:spcBef>
                  <a:spcAft>
                    <a:spcPct val="0"/>
                  </a:spcAft>
                  <a:buClrTx/>
                  <a:buSzTx/>
                  <a:buFontTx/>
                  <a:buNone/>
                  <a:tabLst/>
                </a:pPr>
                <a:r>
                  <a:rPr lang="en-US" sz="2400" b="1" dirty="0">
                    <a:latin typeface="Arial" charset="0"/>
                  </a:rPr>
                  <a:t>Laptop </a:t>
                </a:r>
                <a:endParaRPr kumimoji="0" lang="en-US" sz="2400" b="1" i="0" u="none" strike="noStrike" cap="none" normalizeH="0" baseline="0" dirty="0">
                  <a:ln>
                    <a:noFill/>
                  </a:ln>
                  <a:solidFill>
                    <a:schemeClr val="tx1"/>
                  </a:solidFill>
                  <a:effectLst/>
                  <a:latin typeface="Arial" charset="0"/>
                </a:endParaRPr>
              </a:p>
            </p:txBody>
          </p:sp>
          <p:cxnSp>
            <p:nvCxnSpPr>
              <p:cNvPr id="28" name="Straight Arrow Connector 27">
                <a:extLst>
                  <a:ext uri="{FF2B5EF4-FFF2-40B4-BE49-F238E27FC236}">
                    <a16:creationId xmlns:a16="http://schemas.microsoft.com/office/drawing/2014/main" id="{6912F51B-8DB8-AD4D-9197-5A4029FC2D69}"/>
                  </a:ext>
                </a:extLst>
              </p:cNvPr>
              <p:cNvCxnSpPr>
                <a:cxnSpLocks/>
                <a:stCxn id="27" idx="2"/>
                <a:endCxn id="9" idx="0"/>
              </p:cNvCxnSpPr>
              <p:nvPr/>
            </p:nvCxnSpPr>
            <p:spPr bwMode="auto">
              <a:xfrm flipH="1">
                <a:off x="15874870" y="15117666"/>
                <a:ext cx="15079" cy="698515"/>
              </a:xfrm>
              <a:prstGeom prst="straightConnector1">
                <a:avLst/>
              </a:prstGeom>
              <a:solidFill>
                <a:schemeClr val="accent1"/>
              </a:solidFill>
              <a:ln w="381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F9236027-2095-A444-A06C-319811A9E449}"/>
                  </a:ext>
                </a:extLst>
              </p:cNvPr>
              <p:cNvCxnSpPr>
                <a:cxnSpLocks/>
              </p:cNvCxnSpPr>
              <p:nvPr/>
            </p:nvCxnSpPr>
            <p:spPr bwMode="auto">
              <a:xfrm flipH="1">
                <a:off x="18967442" y="15117666"/>
                <a:ext cx="15079" cy="69851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8" name="Left Brace 37"/>
            <p:cNvSpPr/>
            <p:nvPr/>
          </p:nvSpPr>
          <p:spPr>
            <a:xfrm>
              <a:off x="6652088" y="1155701"/>
              <a:ext cx="421715" cy="4318000"/>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9" name="TextBox 38"/>
            <p:cNvSpPr txBox="1"/>
            <p:nvPr/>
          </p:nvSpPr>
          <p:spPr>
            <a:xfrm rot="16200000">
              <a:off x="5758277" y="3133208"/>
              <a:ext cx="1403351" cy="369332"/>
            </a:xfrm>
            <a:prstGeom prst="rect">
              <a:avLst/>
            </a:prstGeom>
            <a:noFill/>
          </p:spPr>
          <p:txBody>
            <a:bodyPr wrap="square" rtlCol="0">
              <a:spAutoFit/>
            </a:bodyPr>
            <a:lstStyle/>
            <a:p>
              <a:r>
                <a:rPr lang="en-GB" sz="1800" b="1" dirty="0"/>
                <a:t>ONBOARD</a:t>
              </a:r>
            </a:p>
          </p:txBody>
        </p:sp>
      </p:grpSp>
    </p:spTree>
    <p:extLst>
      <p:ext uri="{BB962C8B-B14F-4D97-AF65-F5344CB8AC3E}">
        <p14:creationId xmlns:p14="http://schemas.microsoft.com/office/powerpoint/2010/main" val="2059675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Ducted Fan Design</a:t>
            </a:r>
          </a:p>
        </p:txBody>
      </p:sp>
      <p:sp>
        <p:nvSpPr>
          <p:cNvPr id="6" name="Text Placeholder 5"/>
          <p:cNvSpPr>
            <a:spLocks noGrp="1"/>
          </p:cNvSpPr>
          <p:nvPr>
            <p:ph type="body" idx="1"/>
          </p:nvPr>
        </p:nvSpPr>
        <p:spPr>
          <a:xfrm>
            <a:off x="838200" y="1952625"/>
            <a:ext cx="10515600" cy="4351338"/>
          </a:xfrm>
        </p:spPr>
        <p:txBody>
          <a:bodyPr/>
          <a:lstStyle/>
          <a:p>
            <a:pPr marL="114300" indent="0">
              <a:buNone/>
            </a:pPr>
            <a:r>
              <a:rPr lang="en-GB" b="1" dirty="0"/>
              <a:t>Aim</a:t>
            </a:r>
          </a:p>
          <a:p>
            <a:pPr marL="114300" indent="0">
              <a:buNone/>
            </a:pPr>
            <a:r>
              <a:rPr lang="en-GB" dirty="0"/>
              <a:t>Minimise power required for hover-flight</a:t>
            </a:r>
          </a:p>
          <a:p>
            <a:pPr marL="114300" indent="0">
              <a:buNone/>
            </a:pPr>
            <a:endParaRPr lang="en-GB" dirty="0"/>
          </a:p>
          <a:p>
            <a:pPr marL="114300" indent="0">
              <a:buNone/>
            </a:pPr>
            <a:r>
              <a:rPr lang="en-GB" b="1" dirty="0"/>
              <a:t>Constraints</a:t>
            </a:r>
          </a:p>
          <a:p>
            <a:pPr marL="114300" indent="0">
              <a:buNone/>
            </a:pPr>
            <a:r>
              <a:rPr lang="en-GB" dirty="0"/>
              <a:t>Thrust = Vehicle weight</a:t>
            </a:r>
          </a:p>
        </p:txBody>
      </p:sp>
    </p:spTree>
    <p:extLst>
      <p:ext uri="{BB962C8B-B14F-4D97-AF65-F5344CB8AC3E}">
        <p14:creationId xmlns:p14="http://schemas.microsoft.com/office/powerpoint/2010/main" val="277022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Ducted Fan Design</a:t>
            </a:r>
          </a:p>
        </p:txBody>
      </p:sp>
      <p:sp>
        <p:nvSpPr>
          <p:cNvPr id="6" name="Text Placeholder 5"/>
          <p:cNvSpPr>
            <a:spLocks noGrp="1"/>
          </p:cNvSpPr>
          <p:nvPr>
            <p:ph type="body" idx="1"/>
          </p:nvPr>
        </p:nvSpPr>
        <p:spPr>
          <a:xfrm>
            <a:off x="838200" y="1889125"/>
            <a:ext cx="10515600" cy="4351338"/>
          </a:xfrm>
        </p:spPr>
        <p:txBody>
          <a:bodyPr/>
          <a:lstStyle/>
          <a:p>
            <a:pPr marL="114300" indent="0">
              <a:buNone/>
            </a:pPr>
            <a:r>
              <a:rPr lang="en-GB" b="1" dirty="0"/>
              <a:t>Process</a:t>
            </a:r>
          </a:p>
          <a:p>
            <a:r>
              <a:rPr lang="en-GB" dirty="0"/>
              <a:t>Determine which variables are fixed and which are floating</a:t>
            </a:r>
          </a:p>
          <a:p>
            <a:r>
              <a:rPr lang="en-GB" dirty="0"/>
              <a:t>Determine relationship between these variables</a:t>
            </a:r>
          </a:p>
          <a:p>
            <a:r>
              <a:rPr lang="en-GB" dirty="0"/>
              <a:t>See how variation of design point effects operating point performance</a:t>
            </a:r>
          </a:p>
        </p:txBody>
      </p:sp>
    </p:spTree>
    <p:extLst>
      <p:ext uri="{BB962C8B-B14F-4D97-AF65-F5344CB8AC3E}">
        <p14:creationId xmlns:p14="http://schemas.microsoft.com/office/powerpoint/2010/main" val="2368544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066800" y="1117600"/>
            <a:ext cx="4330700" cy="6096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t>Assemble Variables</a:t>
            </a:r>
          </a:p>
        </p:txBody>
      </p:sp>
      <mc:AlternateContent xmlns:mc="http://schemas.openxmlformats.org/markup-compatibility/2006" xmlns:a14="http://schemas.microsoft.com/office/drawing/2010/main">
        <mc:Choice Requires="a14">
          <p:sp>
            <p:nvSpPr>
              <p:cNvPr id="5" name="Rounded Rectangle 4"/>
              <p:cNvSpPr/>
              <p:nvPr/>
            </p:nvSpPr>
            <p:spPr>
              <a:xfrm>
                <a:off x="6489700" y="419100"/>
                <a:ext cx="4381500" cy="900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t>Operating Point Variables</a:t>
                </a:r>
              </a:p>
              <a:p>
                <a:pPr algn="ctr"/>
                <a:endParaRPr lang="en-GB" b="1" dirty="0"/>
              </a:p>
              <a:p>
                <a:pPr algn="ct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Φ</m:t>
                      </m:r>
                      <m:r>
                        <a:rPr lang="en-GB" b="0" i="1" smtClean="0">
                          <a:latin typeface="Cambria Math" panose="02040503050406030204" pitchFamily="18" charset="0"/>
                        </a:rPr>
                        <m:t>, </m:t>
                      </m:r>
                      <m:r>
                        <a:rPr lang="en-GB" b="0" i="1" smtClean="0">
                          <a:latin typeface="Cambria Math" panose="02040503050406030204" pitchFamily="18" charset="0"/>
                        </a:rPr>
                        <m:t>𝜓</m:t>
                      </m:r>
                      <m:r>
                        <a:rPr lang="en-GB" b="0" i="1" smtClean="0">
                          <a:latin typeface="Cambria Math" panose="02040503050406030204" pitchFamily="18" charset="0"/>
                        </a:rPr>
                        <m:t>, </m:t>
                      </m:r>
                      <m:r>
                        <m:rPr>
                          <m:sty m:val="p"/>
                        </m:rPr>
                        <a:rPr lang="en-GB" b="0" i="0" smtClean="0">
                          <a:latin typeface="Cambria Math" panose="02040503050406030204" pitchFamily="18" charset="0"/>
                        </a:rPr>
                        <m:t>Ω</m:t>
                      </m:r>
                    </m:oMath>
                  </m:oMathPara>
                </a14:m>
                <a:endParaRPr lang="en-GB" b="0" dirty="0"/>
              </a:p>
            </p:txBody>
          </p:sp>
        </mc:Choice>
        <mc:Fallback xmlns="">
          <p:sp>
            <p:nvSpPr>
              <p:cNvPr id="5" name="Rounded Rectangle 4"/>
              <p:cNvSpPr>
                <a:spLocks noRot="1" noChangeAspect="1" noMove="1" noResize="1" noEditPoints="1" noAdjustHandles="1" noChangeArrowheads="1" noChangeShapeType="1" noTextEdit="1"/>
              </p:cNvSpPr>
              <p:nvPr/>
            </p:nvSpPr>
            <p:spPr>
              <a:xfrm>
                <a:off x="6489700" y="419100"/>
                <a:ext cx="4381500" cy="900000"/>
              </a:xfrm>
              <a:prstGeom prst="roundRect">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le 5"/>
              <p:cNvSpPr/>
              <p:nvPr/>
            </p:nvSpPr>
            <p:spPr>
              <a:xfrm>
                <a:off x="6489700" y="1511300"/>
                <a:ext cx="4381500" cy="900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t>Geometric Variables</a:t>
                </a:r>
              </a:p>
              <a:p>
                <a:pPr algn="ctr"/>
                <a:endParaRPr lang="en-GB" b="1" dirty="0"/>
              </a:p>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𝑐</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h</m:t>
                          </m:r>
                        </m:sub>
                      </m:sSub>
                      <m:r>
                        <a:rPr lang="en-GB" b="0" i="1" smtClean="0">
                          <a:latin typeface="Cambria Math" panose="02040503050406030204" pitchFamily="18" charset="0"/>
                        </a:rPr>
                        <m:t>, </m:t>
                      </m:r>
                      <m:r>
                        <a:rPr lang="en-GB" b="0" i="1" smtClean="0">
                          <a:latin typeface="Cambria Math" panose="02040503050406030204" pitchFamily="18" charset="0"/>
                        </a:rPr>
                        <m:t>𝜎</m:t>
                      </m:r>
                    </m:oMath>
                  </m:oMathPara>
                </a14:m>
                <a:endParaRPr lang="en-GB" b="0" dirty="0"/>
              </a:p>
            </p:txBody>
          </p:sp>
        </mc:Choice>
        <mc:Fallback xmlns="">
          <p:sp>
            <p:nvSpPr>
              <p:cNvPr id="6" name="Rounded Rectangle 5"/>
              <p:cNvSpPr>
                <a:spLocks noRot="1" noChangeAspect="1" noMove="1" noResize="1" noEditPoints="1" noAdjustHandles="1" noChangeArrowheads="1" noChangeShapeType="1" noTextEdit="1"/>
              </p:cNvSpPr>
              <p:nvPr/>
            </p:nvSpPr>
            <p:spPr>
              <a:xfrm>
                <a:off x="6489700" y="1511300"/>
                <a:ext cx="4381500" cy="900000"/>
              </a:xfrm>
              <a:prstGeom prst="roundRect">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8" name="Straight Arrow Connector 7"/>
          <p:cNvCxnSpPr>
            <a:stCxn id="4" idx="3"/>
            <a:endCxn id="5" idx="1"/>
          </p:cNvCxnSpPr>
          <p:nvPr/>
        </p:nvCxnSpPr>
        <p:spPr>
          <a:xfrm flipV="1">
            <a:off x="5397500" y="869100"/>
            <a:ext cx="1092200" cy="5533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4" idx="3"/>
            <a:endCxn id="6" idx="1"/>
          </p:cNvCxnSpPr>
          <p:nvPr/>
        </p:nvCxnSpPr>
        <p:spPr>
          <a:xfrm>
            <a:off x="5397500" y="1422400"/>
            <a:ext cx="1092200" cy="53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Rounded Rectangle 10"/>
          <p:cNvSpPr/>
          <p:nvPr/>
        </p:nvSpPr>
        <p:spPr>
          <a:xfrm>
            <a:off x="1066800" y="3880700"/>
            <a:ext cx="4330700" cy="6096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t>Fix Variables</a:t>
            </a:r>
          </a:p>
        </p:txBody>
      </p:sp>
      <mc:AlternateContent xmlns:mc="http://schemas.openxmlformats.org/markup-compatibility/2006" xmlns:a14="http://schemas.microsoft.com/office/drawing/2010/main">
        <mc:Choice Requires="a14">
          <p:sp>
            <p:nvSpPr>
              <p:cNvPr id="12" name="Rounded Rectangle 11"/>
              <p:cNvSpPr/>
              <p:nvPr/>
            </p:nvSpPr>
            <p:spPr>
              <a:xfrm>
                <a:off x="6489700" y="3194900"/>
                <a:ext cx="4381500" cy="900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t>Floating Variables</a:t>
                </a:r>
              </a:p>
              <a:p>
                <a:pPr algn="ctr"/>
                <a:endParaRPr lang="en-GB" b="1" dirty="0"/>
              </a:p>
              <a:p>
                <a:pPr algn="ct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Φ</m:t>
                      </m:r>
                      <m:r>
                        <a:rPr lang="en-GB" b="0" i="1" smtClean="0">
                          <a:latin typeface="Cambria Math" panose="02040503050406030204" pitchFamily="18" charset="0"/>
                        </a:rPr>
                        <m:t>, </m:t>
                      </m:r>
                      <m:r>
                        <a:rPr lang="en-GB" b="0" i="1" smtClean="0">
                          <a:latin typeface="Cambria Math" panose="02040503050406030204" pitchFamily="18" charset="0"/>
                        </a:rPr>
                        <m:t>𝜓</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r</m:t>
                          </m:r>
                        </m:e>
                        <m:sub>
                          <m:r>
                            <m:rPr>
                              <m:sty m:val="p"/>
                            </m:rPr>
                            <a:rPr lang="en-GB" b="0" i="0" smtClean="0">
                              <a:latin typeface="Cambria Math" panose="02040503050406030204" pitchFamily="18" charset="0"/>
                            </a:rPr>
                            <m:t>c</m:t>
                          </m:r>
                        </m:sub>
                      </m:sSub>
                      <m:r>
                        <a:rPr lang="en-GB" b="0" i="0" smtClean="0">
                          <a:latin typeface="Cambria Math" panose="02040503050406030204" pitchFamily="18" charset="0"/>
                        </a:rPr>
                        <m:t>, </m:t>
                      </m:r>
                      <m:r>
                        <a:rPr lang="en-GB" b="0" i="1" smtClean="0">
                          <a:latin typeface="Cambria Math" panose="02040503050406030204" pitchFamily="18" charset="0"/>
                        </a:rPr>
                        <m:t>𝜎</m:t>
                      </m:r>
                    </m:oMath>
                  </m:oMathPara>
                </a14:m>
                <a:endParaRPr lang="en-GB" b="0"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6489700" y="3194900"/>
                <a:ext cx="4381500" cy="900000"/>
              </a:xfrm>
              <a:prstGeom prst="roundRect">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ounded Rectangle 12"/>
              <p:cNvSpPr/>
              <p:nvPr/>
            </p:nvSpPr>
            <p:spPr>
              <a:xfrm>
                <a:off x="6489700" y="4318000"/>
                <a:ext cx="4381500" cy="900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t>Fixed Variables</a:t>
                </a:r>
              </a:p>
              <a:p>
                <a:pPr algn="ctr"/>
                <a:endParaRPr lang="en-GB" b="1" dirty="0"/>
              </a:p>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h</m:t>
                          </m:r>
                        </m:sub>
                      </m:sSub>
                    </m:oMath>
                  </m:oMathPara>
                </a14:m>
                <a:endParaRPr lang="en-GB" b="0" dirty="0"/>
              </a:p>
            </p:txBody>
          </p:sp>
        </mc:Choice>
        <mc:Fallback xmlns="">
          <p:sp>
            <p:nvSpPr>
              <p:cNvPr id="13" name="Rounded Rectangle 12"/>
              <p:cNvSpPr>
                <a:spLocks noRot="1" noChangeAspect="1" noMove="1" noResize="1" noEditPoints="1" noAdjustHandles="1" noChangeArrowheads="1" noChangeShapeType="1" noTextEdit="1"/>
              </p:cNvSpPr>
              <p:nvPr/>
            </p:nvSpPr>
            <p:spPr>
              <a:xfrm>
                <a:off x="6489700" y="4318000"/>
                <a:ext cx="4381500" cy="900000"/>
              </a:xfrm>
              <a:prstGeom prst="roundRect">
                <a:avLst/>
              </a:prstGeom>
              <a:blipFill>
                <a:blip r:embed="rId6"/>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15" name="Straight Arrow Connector 14"/>
          <p:cNvCxnSpPr>
            <a:stCxn id="11" idx="3"/>
            <a:endCxn id="12" idx="1"/>
          </p:cNvCxnSpPr>
          <p:nvPr/>
        </p:nvCxnSpPr>
        <p:spPr>
          <a:xfrm flipV="1">
            <a:off x="5397500" y="3644900"/>
            <a:ext cx="1092200" cy="5406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1" idx="3"/>
            <a:endCxn id="13" idx="1"/>
          </p:cNvCxnSpPr>
          <p:nvPr/>
        </p:nvCxnSpPr>
        <p:spPr>
          <a:xfrm>
            <a:off x="5397500" y="4185500"/>
            <a:ext cx="1092200" cy="5825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1066800" y="2806700"/>
            <a:ext cx="9804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12758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066800" y="1117600"/>
            <a:ext cx="4330700" cy="6096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t>Variable relationships</a:t>
            </a:r>
          </a:p>
        </p:txBody>
      </p:sp>
      <mc:AlternateContent xmlns:mc="http://schemas.openxmlformats.org/markup-compatibility/2006" xmlns:a14="http://schemas.microsoft.com/office/drawing/2010/main">
        <mc:Choice Requires="a14">
          <p:sp>
            <p:nvSpPr>
              <p:cNvPr id="5" name="Rounded Rectangle 4"/>
              <p:cNvSpPr/>
              <p:nvPr/>
            </p:nvSpPr>
            <p:spPr>
              <a:xfrm>
                <a:off x="6489700" y="419100"/>
                <a:ext cx="4381500" cy="900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𝜙</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𝑥</m:t>
                              </m:r>
                            </m:sub>
                          </m:sSub>
                        </m:num>
                        <m:den>
                          <m:r>
                            <a:rPr lang="en-GB" b="0" i="1" smtClean="0">
                              <a:latin typeface="Cambria Math" panose="02040503050406030204" pitchFamily="18" charset="0"/>
                            </a:rPr>
                            <m:t>𝑈</m:t>
                          </m:r>
                        </m:den>
                      </m:f>
                      <m:r>
                        <a:rPr lang="en-GB" b="0" i="1" smtClean="0">
                          <a:latin typeface="Cambria Math" panose="02040503050406030204" pitchFamily="18" charset="0"/>
                        </a:rPr>
                        <m:t>,   </m:t>
                      </m:r>
                      <m:r>
                        <a:rPr lang="en-GB" b="0" i="1" smtClean="0">
                          <a:latin typeface="Cambria Math" panose="02040503050406030204" pitchFamily="18" charset="0"/>
                        </a:rPr>
                        <m:t>𝜓</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m:rPr>
                              <m:sty m:val="p"/>
                            </m:rPr>
                            <a:rPr lang="en-GB" b="0" i="0" smtClean="0">
                              <a:latin typeface="Cambria Math" panose="02040503050406030204" pitchFamily="18" charset="0"/>
                            </a:rPr>
                            <m:t>Δ</m:t>
                          </m:r>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0</m:t>
                              </m:r>
                            </m:sub>
                          </m:sSub>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𝑈</m:t>
                              </m:r>
                            </m:e>
                            <m:sup>
                              <m:r>
                                <a:rPr lang="en-GB" b="0" i="1" smtClean="0">
                                  <a:latin typeface="Cambria Math" panose="02040503050406030204" pitchFamily="18" charset="0"/>
                                </a:rPr>
                                <m:t>2</m:t>
                              </m:r>
                            </m:sup>
                          </m:sSup>
                        </m:den>
                      </m:f>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𝜙</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r>
                            <a:rPr lang="en-GB" b="0" i="1" smtClean="0">
                              <a:latin typeface="Cambria Math" panose="02040503050406030204" pitchFamily="18" charset="0"/>
                            </a:rPr>
                            <m:t>𝜓</m:t>
                          </m:r>
                        </m:den>
                      </m:f>
                    </m:oMath>
                  </m:oMathPara>
                </a14:m>
                <a:endParaRPr lang="en-GB" b="0" dirty="0"/>
              </a:p>
            </p:txBody>
          </p:sp>
        </mc:Choice>
        <mc:Fallback xmlns="">
          <p:sp>
            <p:nvSpPr>
              <p:cNvPr id="5" name="Rounded Rectangle 4"/>
              <p:cNvSpPr>
                <a:spLocks noRot="1" noChangeAspect="1" noMove="1" noResize="1" noEditPoints="1" noAdjustHandles="1" noChangeArrowheads="1" noChangeShapeType="1" noTextEdit="1"/>
              </p:cNvSpPr>
              <p:nvPr/>
            </p:nvSpPr>
            <p:spPr>
              <a:xfrm>
                <a:off x="6489700" y="419100"/>
                <a:ext cx="4381500" cy="900000"/>
              </a:xfrm>
              <a:prstGeom prst="roundRect">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le 5"/>
              <p:cNvSpPr/>
              <p:nvPr/>
            </p:nvSpPr>
            <p:spPr>
              <a:xfrm>
                <a:off x="6489700" y="1511300"/>
                <a:ext cx="4381500" cy="900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𝐼𝑓</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𝑇</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𝑇</m:t>
                          </m:r>
                        </m:sub>
                      </m:sSub>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𝑐</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𝑐</m:t>
                                  </m:r>
                                </m:sub>
                              </m:sSub>
                            </m:e>
                          </m:d>
                        </m:e>
                        <m:sub>
                          <m:r>
                            <a:rPr lang="en-GB" b="0" i="1" smtClean="0">
                              <a:latin typeface="Cambria Math" panose="02040503050406030204" pitchFamily="18" charset="0"/>
                              <a:ea typeface="Cambria Math" panose="02040503050406030204" pitchFamily="18" charset="0"/>
                            </a:rPr>
                            <m:t>𝐶𝑅𝐼𝑇𝐼𝐶𝐴𝐿</m:t>
                          </m:r>
                        </m:sub>
                      </m:sSub>
                    </m:oMath>
                  </m:oMathPara>
                </a14:m>
                <a:endParaRPr lang="en-GB" b="0" dirty="0"/>
              </a:p>
            </p:txBody>
          </p:sp>
        </mc:Choice>
        <mc:Fallback xmlns="">
          <p:sp>
            <p:nvSpPr>
              <p:cNvPr id="6" name="Rounded Rectangle 5"/>
              <p:cNvSpPr>
                <a:spLocks noRot="1" noChangeAspect="1" noMove="1" noResize="1" noEditPoints="1" noAdjustHandles="1" noChangeArrowheads="1" noChangeShapeType="1" noTextEdit="1"/>
              </p:cNvSpPr>
              <p:nvPr/>
            </p:nvSpPr>
            <p:spPr>
              <a:xfrm>
                <a:off x="6489700" y="1511300"/>
                <a:ext cx="4381500" cy="900000"/>
              </a:xfrm>
              <a:prstGeom prst="roundRect">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8" name="Straight Arrow Connector 7"/>
          <p:cNvCxnSpPr>
            <a:stCxn id="4" idx="3"/>
            <a:endCxn id="5" idx="1"/>
          </p:cNvCxnSpPr>
          <p:nvPr/>
        </p:nvCxnSpPr>
        <p:spPr>
          <a:xfrm flipV="1">
            <a:off x="5397500" y="869100"/>
            <a:ext cx="1092200" cy="5533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4" idx="3"/>
            <a:endCxn id="6" idx="1"/>
          </p:cNvCxnSpPr>
          <p:nvPr/>
        </p:nvCxnSpPr>
        <p:spPr>
          <a:xfrm>
            <a:off x="5397500" y="1422400"/>
            <a:ext cx="1092200" cy="5389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Rounded Rectangle 10"/>
          <p:cNvSpPr/>
          <p:nvPr/>
        </p:nvSpPr>
        <p:spPr>
          <a:xfrm>
            <a:off x="1066800" y="3880700"/>
            <a:ext cx="4330700" cy="6096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a:t>NEW Fixed </a:t>
            </a:r>
            <a:r>
              <a:rPr lang="en-GB" b="1" dirty="0"/>
              <a:t>Variables</a:t>
            </a:r>
          </a:p>
        </p:txBody>
      </p:sp>
      <mc:AlternateContent xmlns:mc="http://schemas.openxmlformats.org/markup-compatibility/2006" xmlns:a14="http://schemas.microsoft.com/office/drawing/2010/main">
        <mc:Choice Requires="a14">
          <p:sp>
            <p:nvSpPr>
              <p:cNvPr id="12" name="Rounded Rectangle 11"/>
              <p:cNvSpPr/>
              <p:nvPr/>
            </p:nvSpPr>
            <p:spPr>
              <a:xfrm>
                <a:off x="6489700" y="3194900"/>
                <a:ext cx="4381500" cy="900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t>Floating Variables</a:t>
                </a:r>
              </a:p>
              <a:p>
                <a:pPr algn="ctr"/>
                <a:endParaRPr lang="en-GB" b="1" dirty="0"/>
              </a:p>
              <a:p>
                <a:pPr algn="ct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Φ</m:t>
                      </m:r>
                      <m:r>
                        <a:rPr lang="en-GB" b="0" i="1" smtClean="0">
                          <a:latin typeface="Cambria Math" panose="02040503050406030204" pitchFamily="18" charset="0"/>
                        </a:rPr>
                        <m:t>, </m:t>
                      </m:r>
                      <m:r>
                        <a:rPr lang="en-GB" b="0" i="1" smtClean="0">
                          <a:latin typeface="Cambria Math" panose="02040503050406030204" pitchFamily="18" charset="0"/>
                        </a:rPr>
                        <m:t>𝜓</m:t>
                      </m:r>
                    </m:oMath>
                  </m:oMathPara>
                </a14:m>
                <a:endParaRPr lang="en-GB" b="0"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6489700" y="3194900"/>
                <a:ext cx="4381500" cy="900000"/>
              </a:xfrm>
              <a:prstGeom prst="roundRect">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ounded Rectangle 12"/>
              <p:cNvSpPr/>
              <p:nvPr/>
            </p:nvSpPr>
            <p:spPr>
              <a:xfrm>
                <a:off x="6489700" y="4318000"/>
                <a:ext cx="4381500" cy="900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t>Fixed Variables</a:t>
                </a:r>
              </a:p>
              <a:p>
                <a:pPr algn="ctr"/>
                <a:endParaRPr lang="en-GB" b="1" dirty="0"/>
              </a:p>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h</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𝑐</m:t>
                          </m:r>
                        </m:sub>
                      </m:sSub>
                      <m:r>
                        <a:rPr lang="en-GB" b="0" i="1" smtClean="0">
                          <a:latin typeface="Cambria Math" panose="02040503050406030204" pitchFamily="18" charset="0"/>
                        </a:rPr>
                        <m:t>, </m:t>
                      </m:r>
                      <m:r>
                        <a:rPr lang="en-GB" b="0" i="1" smtClean="0">
                          <a:latin typeface="Cambria Math" panose="02040503050406030204" pitchFamily="18" charset="0"/>
                        </a:rPr>
                        <m:t>𝜎</m:t>
                      </m:r>
                      <m:r>
                        <a:rPr lang="en-GB" b="0" i="1" smtClean="0">
                          <a:latin typeface="Cambria Math" panose="02040503050406030204" pitchFamily="18" charset="0"/>
                        </a:rPr>
                        <m:t>, </m:t>
                      </m:r>
                      <m:r>
                        <m:rPr>
                          <m:sty m:val="p"/>
                        </m:rPr>
                        <a:rPr lang="en-GB" b="0" i="0" smtClean="0">
                          <a:latin typeface="Cambria Math" panose="02040503050406030204" pitchFamily="18" charset="0"/>
                        </a:rPr>
                        <m:t>Ω</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𝑉𝑂𝐿𝑇𝐴𝐺𝐸</m:t>
                          </m:r>
                        </m:e>
                        <m:sub>
                          <m:r>
                            <a:rPr lang="en-GB" b="0" i="1" smtClean="0">
                              <a:latin typeface="Cambria Math" panose="02040503050406030204" pitchFamily="18" charset="0"/>
                            </a:rPr>
                            <m:t>𝑀𝐴𝑋</m:t>
                          </m:r>
                        </m:sub>
                      </m:sSub>
                      <m:r>
                        <a:rPr lang="en-GB" b="0" i="1" smtClean="0">
                          <a:latin typeface="Cambria Math" panose="02040503050406030204" pitchFamily="18" charset="0"/>
                        </a:rPr>
                        <m:t>)</m:t>
                      </m:r>
                    </m:oMath>
                  </m:oMathPara>
                </a14:m>
                <a:endParaRPr lang="en-GB" b="0" dirty="0"/>
              </a:p>
            </p:txBody>
          </p:sp>
        </mc:Choice>
        <mc:Fallback xmlns="">
          <p:sp>
            <p:nvSpPr>
              <p:cNvPr id="13" name="Rounded Rectangle 12"/>
              <p:cNvSpPr>
                <a:spLocks noRot="1" noChangeAspect="1" noMove="1" noResize="1" noEditPoints="1" noAdjustHandles="1" noChangeArrowheads="1" noChangeShapeType="1" noTextEdit="1"/>
              </p:cNvSpPr>
              <p:nvPr/>
            </p:nvSpPr>
            <p:spPr>
              <a:xfrm>
                <a:off x="6489700" y="4318000"/>
                <a:ext cx="4381500" cy="900000"/>
              </a:xfrm>
              <a:prstGeom prst="roundRect">
                <a:avLst/>
              </a:prstGeom>
              <a:blipFill>
                <a:blip r:embed="rId6"/>
                <a:stretch>
                  <a:fillRect t="-1333" b="-1333"/>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15" name="Straight Arrow Connector 14"/>
          <p:cNvCxnSpPr>
            <a:stCxn id="11" idx="3"/>
            <a:endCxn id="12" idx="1"/>
          </p:cNvCxnSpPr>
          <p:nvPr/>
        </p:nvCxnSpPr>
        <p:spPr>
          <a:xfrm flipV="1">
            <a:off x="5397500" y="3644900"/>
            <a:ext cx="1092200" cy="5406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1" idx="3"/>
            <a:endCxn id="13" idx="1"/>
          </p:cNvCxnSpPr>
          <p:nvPr/>
        </p:nvCxnSpPr>
        <p:spPr>
          <a:xfrm>
            <a:off x="5397500" y="4185500"/>
            <a:ext cx="1092200" cy="5825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1066800" y="2806700"/>
            <a:ext cx="9804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77089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Mass Model</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38200" y="1470025"/>
                <a:ext cx="10515600" cy="4351338"/>
              </a:xfrm>
            </p:spPr>
            <p:txBody>
              <a:bodyPr/>
              <a:lstStyle/>
              <a:p>
                <a:pPr marL="114300" indent="0">
                  <a:buNone/>
                </a:pPr>
                <a:r>
                  <a:rPr lang="en-GB" b="1" dirty="0"/>
                  <a:t>Diffusor angle limited by flow separation</a:t>
                </a:r>
              </a:p>
              <a:p>
                <a:pPr marL="114300" indent="0">
                  <a:buNone/>
                </a:pPr>
                <a:endParaRPr lang="en-GB" b="1" dirty="0"/>
              </a:p>
              <a:p>
                <a:pPr marL="11430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≤0.3313</m:t>
                      </m:r>
                      <m:sSup>
                        <m:sSupPr>
                          <m:ctrlPr>
                            <a:rPr lang="en-GB" i="1" smtClean="0">
                              <a:latin typeface="Cambria Math" panose="02040503050406030204" pitchFamily="18" charset="0"/>
                              <a:ea typeface="Cambria Math" panose="02040503050406030204" pitchFamily="18" charset="0"/>
                            </a:rPr>
                          </m:ctrlPr>
                        </m:sSupPr>
                        <m:e>
                          <m:d>
                            <m:dPr>
                              <m:ctrlPr>
                                <a:rPr lang="en-GB" i="1" smtClean="0">
                                  <a:latin typeface="Cambria Math" panose="02040503050406030204" pitchFamily="18" charset="0"/>
                                  <a:ea typeface="Cambria Math" panose="02040503050406030204" pitchFamily="18" charset="0"/>
                                </a:rPr>
                              </m:ctrlPr>
                            </m:dPr>
                            <m:e>
                              <m:f>
                                <m:fPr>
                                  <m:ctrlPr>
                                    <a:rPr lang="en-GB" i="1" smtClean="0">
                                      <a:latin typeface="Cambria Math" panose="02040503050406030204" pitchFamily="18" charset="0"/>
                                      <a:ea typeface="Cambria Math" panose="02040503050406030204" pitchFamily="18" charset="0"/>
                                    </a:rPr>
                                  </m:ctrlPr>
                                </m:fPr>
                                <m:num>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𝑐</m:t>
                                      </m:r>
                                    </m:sub>
                                  </m:sSub>
                                  <m:r>
                                    <a:rPr lang="en-GB" b="0"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h</m:t>
                                      </m:r>
                                    </m:sub>
                                  </m:sSub>
                                </m:num>
                                <m:den>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𝐿</m:t>
                                      </m:r>
                                    </m:e>
                                    <m:sub>
                                      <m:r>
                                        <a:rPr lang="en-GB" b="0" i="1" smtClean="0">
                                          <a:latin typeface="Cambria Math" panose="02040503050406030204" pitchFamily="18" charset="0"/>
                                          <a:ea typeface="Cambria Math" panose="02040503050406030204" pitchFamily="18" charset="0"/>
                                        </a:rPr>
                                        <m:t>𝑑𝑖𝑓𝑓𝑢𝑠𝑒𝑟</m:t>
                                      </m:r>
                                    </m:sub>
                                  </m:sSub>
                                </m:den>
                              </m:f>
                            </m:e>
                          </m:d>
                        </m:e>
                        <m:sup>
                          <m:r>
                            <a:rPr lang="en-GB" b="0" i="1" smtClean="0">
                              <a:latin typeface="Cambria Math" panose="02040503050406030204" pitchFamily="18" charset="0"/>
                              <a:ea typeface="Cambria Math" panose="02040503050406030204" pitchFamily="18" charset="0"/>
                            </a:rPr>
                            <m:t>0.5275</m:t>
                          </m:r>
                        </m:sup>
                      </m:sSup>
                    </m:oMath>
                  </m:oMathPara>
                </a14:m>
                <a:endParaRPr lang="en-GB" dirty="0"/>
              </a:p>
              <a:p>
                <a:pPr marL="114300" indent="0">
                  <a:buNone/>
                </a:pPr>
                <a:endParaRPr lang="en-GB" dirty="0"/>
              </a:p>
              <a:p>
                <a:pPr marL="11430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𝑚𝑖𝑛</m:t>
                          </m:r>
                        </m:sub>
                      </m:sSub>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sSup>
                            <m:sSupPr>
                              <m:ctrlPr>
                                <a:rPr lang="en-GB" b="0" i="1" smtClean="0">
                                  <a:latin typeface="Cambria Math" panose="02040503050406030204" pitchFamily="18" charset="0"/>
                                </a:rPr>
                              </m:ctrlPr>
                            </m:sSupPr>
                            <m:e>
                              <m:r>
                                <m:rPr>
                                  <m:sty m:val="p"/>
                                </m:rPr>
                                <a:rPr lang="en-GB" b="0" i="0" smtClean="0">
                                  <a:latin typeface="Cambria Math" panose="02040503050406030204" pitchFamily="18" charset="0"/>
                                </a:rPr>
                                <m:t>sin</m:t>
                              </m:r>
                            </m:e>
                            <m:sup>
                              <m:r>
                                <a:rPr lang="en-GB" b="0" i="1" smtClean="0">
                                  <a:latin typeface="Cambria Math" panose="02040503050406030204" pitchFamily="18" charset="0"/>
                                </a:rPr>
                                <m:t>−1</m:t>
                              </m:r>
                            </m:sup>
                          </m:sSup>
                        </m:fName>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𝑐</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h</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𝑑𝑖𝑓𝑓𝑢𝑠𝑒𝑟</m:t>
                                  </m:r>
                                </m:sub>
                              </m:sSub>
                            </m:den>
                          </m:f>
                        </m:e>
                      </m:func>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sSup>
                            <m:sSupPr>
                              <m:ctrlPr>
                                <a:rPr lang="en-GB" b="0" i="1" smtClean="0">
                                  <a:latin typeface="Cambria Math" panose="02040503050406030204" pitchFamily="18" charset="0"/>
                                </a:rPr>
                              </m:ctrlPr>
                            </m:sSupPr>
                            <m:e>
                              <m:r>
                                <m:rPr>
                                  <m:sty m:val="p"/>
                                </m:rPr>
                                <a:rPr lang="en-GB" b="0" i="0" smtClean="0">
                                  <a:latin typeface="Cambria Math" panose="02040503050406030204" pitchFamily="18" charset="0"/>
                                </a:rPr>
                                <m:t>sin</m:t>
                              </m:r>
                            </m:e>
                            <m:sup>
                              <m:r>
                                <a:rPr lang="en-GB" b="0" i="1" smtClean="0">
                                  <a:latin typeface="Cambria Math" panose="02040503050406030204" pitchFamily="18" charset="0"/>
                                </a:rPr>
                                <m:t>−1</m:t>
                              </m:r>
                            </m:sup>
                          </m:sSup>
                        </m:fName>
                        <m:e>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𝜎</m:t>
                                          </m:r>
                                          <m:r>
                                            <a:rPr lang="en-GB" b="0" i="1" smtClean="0">
                                              <a:latin typeface="Cambria Math" panose="02040503050406030204" pitchFamily="18" charset="0"/>
                                            </a:rPr>
                                            <m:t>−1</m:t>
                                          </m:r>
                                        </m:num>
                                        <m:den>
                                          <m:r>
                                            <a:rPr lang="en-GB" b="0" i="1" smtClean="0">
                                              <a:latin typeface="Cambria Math" panose="02040503050406030204" pitchFamily="18" charset="0"/>
                                            </a:rPr>
                                            <m:t>0.3313</m:t>
                                          </m:r>
                                        </m:den>
                                      </m:f>
                                    </m:e>
                                  </m:d>
                                </m:e>
                                <m:sup>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0.5275</m:t>
                                      </m:r>
                                    </m:den>
                                  </m:f>
                                </m:sup>
                              </m:sSup>
                            </m:e>
                          </m:d>
                        </m:e>
                      </m:func>
                    </m:oMath>
                  </m:oMathPara>
                </a14:m>
                <a:endParaRPr lang="en-GB"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38200" y="1470025"/>
                <a:ext cx="10515600" cy="4351338"/>
              </a:xfrm>
              <a:blipFill>
                <a:blip r:embed="rId3"/>
                <a:stretch>
                  <a:fillRect l="-116"/>
                </a:stretch>
              </a:blipFill>
            </p:spPr>
            <p:txBody>
              <a:bodyPr/>
              <a:lstStyle/>
              <a:p>
                <a:r>
                  <a:rPr lang="en-GB">
                    <a:noFill/>
                  </a:rPr>
                  <a:t> </a:t>
                </a:r>
              </a:p>
            </p:txBody>
          </p:sp>
        </mc:Fallback>
      </mc:AlternateContent>
    </p:spTree>
    <p:extLst>
      <p:ext uri="{BB962C8B-B14F-4D97-AF65-F5344CB8AC3E}">
        <p14:creationId xmlns:p14="http://schemas.microsoft.com/office/powerpoint/2010/main" val="355064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p2"/>
          <p:cNvSpPr txBox="1">
            <a:spLocks noGrp="1"/>
          </p:cNvSpPr>
          <p:nvPr>
            <p:ph type="body" idx="1"/>
          </p:nvPr>
        </p:nvSpPr>
        <p:spPr>
          <a:xfrm>
            <a:off x="838200" y="1406525"/>
            <a:ext cx="10515600" cy="435133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None/>
            </a:pPr>
            <a:r>
              <a:rPr lang="en-US" sz="3600" b="1" dirty="0"/>
              <a:t>Quadcopter market to treble in next 5 years</a:t>
            </a:r>
          </a:p>
          <a:p>
            <a:pPr marL="0" lvl="0" indent="0" algn="ctr" rtl="0">
              <a:lnSpc>
                <a:spcPct val="90000"/>
              </a:lnSpc>
              <a:spcBef>
                <a:spcPts val="0"/>
              </a:spcBef>
              <a:spcAft>
                <a:spcPts val="0"/>
              </a:spcAft>
              <a:buClr>
                <a:schemeClr val="dk1"/>
              </a:buClr>
              <a:buSzPts val="2800"/>
              <a:buNone/>
            </a:pPr>
            <a:endParaRPr lang="en-US" sz="3600" b="1" dirty="0"/>
          </a:p>
          <a:p>
            <a:pPr marL="0" lvl="0" indent="0" algn="ctr" rtl="0">
              <a:lnSpc>
                <a:spcPct val="90000"/>
              </a:lnSpc>
              <a:spcBef>
                <a:spcPts val="1000"/>
              </a:spcBef>
              <a:spcAft>
                <a:spcPts val="0"/>
              </a:spcAft>
              <a:buClr>
                <a:schemeClr val="dk1"/>
              </a:buClr>
              <a:buSzPts val="2800"/>
              <a:buNone/>
            </a:pPr>
            <a:r>
              <a:rPr lang="en-US" sz="3600" b="1" dirty="0"/>
              <a:t>Most practical solution to personal air transportation</a:t>
            </a:r>
          </a:p>
          <a:p>
            <a:pPr marL="0" lvl="0" indent="0" algn="ctr" rtl="0">
              <a:lnSpc>
                <a:spcPct val="90000"/>
              </a:lnSpc>
              <a:spcBef>
                <a:spcPts val="1000"/>
              </a:spcBef>
              <a:spcAft>
                <a:spcPts val="0"/>
              </a:spcAft>
              <a:buClr>
                <a:schemeClr val="dk1"/>
              </a:buClr>
              <a:buSzPts val="2800"/>
              <a:buNone/>
            </a:pPr>
            <a:endParaRPr b="1" dirty="0"/>
          </a:p>
          <a:p>
            <a:pPr marL="0" lvl="0" indent="0" algn="ctr" rtl="0">
              <a:lnSpc>
                <a:spcPct val="90000"/>
              </a:lnSpc>
              <a:spcBef>
                <a:spcPts val="1000"/>
              </a:spcBef>
              <a:spcAft>
                <a:spcPts val="0"/>
              </a:spcAft>
              <a:buClr>
                <a:schemeClr val="dk1"/>
              </a:buClr>
              <a:buSzPts val="2800"/>
              <a:buNone/>
            </a:pPr>
            <a:r>
              <a:rPr lang="en-US" sz="3600" b="1" dirty="0"/>
              <a:t>Ducted-fans more efficient as a stand-alone </a:t>
            </a:r>
            <a:r>
              <a:rPr lang="en-US" sz="3600" b="1" dirty="0" err="1"/>
              <a:t>propulsor</a:t>
            </a:r>
            <a:endParaRPr sz="36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Mass Model</a:t>
            </a:r>
          </a:p>
        </p:txBody>
      </p:sp>
      <p:pic>
        <p:nvPicPr>
          <p:cNvPr id="4" name="Picture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1197"/>
          <a:stretch/>
        </p:blipFill>
        <p:spPr>
          <a:xfrm>
            <a:off x="5636061" y="457200"/>
            <a:ext cx="5745879" cy="5174565"/>
          </a:xfrm>
          <a:prstGeom prst="rect">
            <a:avLst/>
          </a:prstGeom>
        </p:spPr>
      </p:pic>
      <p:sp>
        <p:nvSpPr>
          <p:cNvPr id="5" name="TextBox 4"/>
          <p:cNvSpPr txBox="1"/>
          <p:nvPr/>
        </p:nvSpPr>
        <p:spPr>
          <a:xfrm>
            <a:off x="822761" y="1512888"/>
            <a:ext cx="4813300" cy="3970318"/>
          </a:xfrm>
          <a:prstGeom prst="rect">
            <a:avLst/>
          </a:prstGeom>
          <a:noFill/>
        </p:spPr>
        <p:txBody>
          <a:bodyPr wrap="square" rtlCol="0">
            <a:spAutoFit/>
          </a:bodyPr>
          <a:lstStyle/>
          <a:p>
            <a:pPr marL="457200" indent="-457200">
              <a:buFont typeface="Arial" panose="020B0604020202020204" pitchFamily="34" charset="0"/>
              <a:buChar char="•"/>
            </a:pPr>
            <a:r>
              <a:rPr lang="en-GB" sz="2800" dirty="0"/>
              <a:t>Example geometry section with direction of flow indicated and inlet and diffuser shown in blue. </a:t>
            </a:r>
          </a:p>
          <a:p>
            <a:pPr marL="457200" indent="-457200">
              <a:buFont typeface="Arial" panose="020B0604020202020204" pitchFamily="34" charset="0"/>
              <a:buChar char="•"/>
            </a:pPr>
            <a:r>
              <a:rPr lang="en-GB" sz="2800" dirty="0"/>
              <a:t>Inlet geometry constant, diffuser geometry changes with operating point.</a:t>
            </a:r>
          </a:p>
        </p:txBody>
      </p:sp>
    </p:spTree>
    <p:extLst>
      <p:ext uri="{BB962C8B-B14F-4D97-AF65-F5344CB8AC3E}">
        <p14:creationId xmlns:p14="http://schemas.microsoft.com/office/powerpoint/2010/main" val="757275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Mass Model</a:t>
            </a:r>
          </a:p>
        </p:txBody>
      </p:sp>
      <p:grpSp>
        <p:nvGrpSpPr>
          <p:cNvPr id="4" name="Group 3"/>
          <p:cNvGrpSpPr/>
          <p:nvPr/>
        </p:nvGrpSpPr>
        <p:grpSpPr>
          <a:xfrm>
            <a:off x="3811406" y="2589012"/>
            <a:ext cx="4569187" cy="696438"/>
            <a:chOff x="6484335" y="4001294"/>
            <a:chExt cx="4569187" cy="696438"/>
          </a:xfrm>
        </p:grpSpPr>
        <p:grpSp>
          <p:nvGrpSpPr>
            <p:cNvPr id="5" name="Group 4"/>
            <p:cNvGrpSpPr/>
            <p:nvPr/>
          </p:nvGrpSpPr>
          <p:grpSpPr>
            <a:xfrm>
              <a:off x="6484335" y="4001294"/>
              <a:ext cx="1554765" cy="511921"/>
              <a:chOff x="7390190" y="3708693"/>
              <a:chExt cx="4008811" cy="1319938"/>
            </a:xfrm>
          </p:grpSpPr>
          <p:grpSp>
            <p:nvGrpSpPr>
              <p:cNvPr id="17" name="Group 16"/>
              <p:cNvGrpSpPr/>
              <p:nvPr/>
            </p:nvGrpSpPr>
            <p:grpSpPr>
              <a:xfrm>
                <a:off x="7797800" y="3708693"/>
                <a:ext cx="3200400" cy="818287"/>
                <a:chOff x="1193800" y="3693250"/>
                <a:chExt cx="3200400" cy="818287"/>
              </a:xfrm>
            </p:grpSpPr>
            <p:sp>
              <p:nvSpPr>
                <p:cNvPr id="20" name="Oval 19"/>
                <p:cNvSpPr/>
                <p:nvPr/>
              </p:nvSpPr>
              <p:spPr>
                <a:xfrm>
                  <a:off x="11938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Oval 20"/>
                <p:cNvSpPr/>
                <p:nvPr/>
              </p:nvSpPr>
              <p:spPr>
                <a:xfrm>
                  <a:off x="27940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Isosceles Triangle 21"/>
                <p:cNvSpPr/>
                <p:nvPr/>
              </p:nvSpPr>
              <p:spPr>
                <a:xfrm>
                  <a:off x="2603500" y="3952737"/>
                  <a:ext cx="381000" cy="330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3" name="Straight Connector 22"/>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8" name="Teardrop 17"/>
              <p:cNvSpPr/>
              <p:nvPr/>
            </p:nvSpPr>
            <p:spPr>
              <a:xfrm rot="5400000">
                <a:off x="7047144"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Teardrop 18"/>
              <p:cNvSpPr/>
              <p:nvPr/>
            </p:nvSpPr>
            <p:spPr>
              <a:xfrm rot="16200000" flipH="1">
                <a:off x="10738748"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6" name="Rounded Rectangle 5"/>
            <p:cNvSpPr/>
            <p:nvPr/>
          </p:nvSpPr>
          <p:spPr>
            <a:xfrm>
              <a:off x="8298606" y="4265932"/>
              <a:ext cx="880665" cy="431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Parallelogram 6"/>
            <p:cNvSpPr/>
            <p:nvPr/>
          </p:nvSpPr>
          <p:spPr>
            <a:xfrm rot="783203" flipV="1">
              <a:off x="7930284" y="4312880"/>
              <a:ext cx="394402" cy="191202"/>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Parallelogram 7"/>
            <p:cNvSpPr/>
            <p:nvPr/>
          </p:nvSpPr>
          <p:spPr>
            <a:xfrm rot="20816797" flipH="1" flipV="1">
              <a:off x="9148326" y="4312879"/>
              <a:ext cx="394402" cy="191202"/>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9" name="Group 8"/>
            <p:cNvGrpSpPr/>
            <p:nvPr/>
          </p:nvGrpSpPr>
          <p:grpSpPr>
            <a:xfrm>
              <a:off x="9498757" y="4001294"/>
              <a:ext cx="1554765" cy="511921"/>
              <a:chOff x="7390190" y="3708693"/>
              <a:chExt cx="4008811" cy="1319938"/>
            </a:xfrm>
          </p:grpSpPr>
          <p:grpSp>
            <p:nvGrpSpPr>
              <p:cNvPr id="10" name="Group 9"/>
              <p:cNvGrpSpPr/>
              <p:nvPr/>
            </p:nvGrpSpPr>
            <p:grpSpPr>
              <a:xfrm>
                <a:off x="7797800" y="3708693"/>
                <a:ext cx="3200400" cy="818287"/>
                <a:chOff x="1193800" y="3693250"/>
                <a:chExt cx="3200400" cy="818287"/>
              </a:xfrm>
            </p:grpSpPr>
            <p:sp>
              <p:nvSpPr>
                <p:cNvPr id="13" name="Oval 12"/>
                <p:cNvSpPr/>
                <p:nvPr/>
              </p:nvSpPr>
              <p:spPr>
                <a:xfrm>
                  <a:off x="11938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Oval 13"/>
                <p:cNvSpPr/>
                <p:nvPr/>
              </p:nvSpPr>
              <p:spPr>
                <a:xfrm>
                  <a:off x="27940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Isosceles Triangle 14"/>
                <p:cNvSpPr/>
                <p:nvPr/>
              </p:nvSpPr>
              <p:spPr>
                <a:xfrm>
                  <a:off x="2603500" y="3952737"/>
                  <a:ext cx="381000" cy="330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6" name="Straight Connector 15"/>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1" name="Teardrop 10"/>
              <p:cNvSpPr/>
              <p:nvPr/>
            </p:nvSpPr>
            <p:spPr>
              <a:xfrm rot="5400000">
                <a:off x="7047144"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Teardrop 11"/>
              <p:cNvSpPr/>
              <p:nvPr/>
            </p:nvSpPr>
            <p:spPr>
              <a:xfrm rot="16200000" flipH="1">
                <a:off x="10738748"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24" name="TextBox 23"/>
              <p:cNvSpPr txBox="1"/>
              <p:nvPr/>
            </p:nvSpPr>
            <p:spPr>
              <a:xfrm>
                <a:off x="8225148" y="729633"/>
                <a:ext cx="3122258" cy="1328023"/>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err="1"/>
                  <a:t>Propulsor</a:t>
                </a:r>
                <a:r>
                  <a:rPr lang="en-GB" sz="2400" dirty="0"/>
                  <a:t>,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𝑊</m:t>
                        </m:r>
                      </m:e>
                      <m:sub>
                        <m:r>
                          <a:rPr lang="en-GB" sz="2400" i="1">
                            <a:latin typeface="Cambria Math" panose="02040503050406030204" pitchFamily="18" charset="0"/>
                          </a:rPr>
                          <m:t>𝑃</m:t>
                        </m:r>
                      </m:sub>
                    </m:sSub>
                  </m:oMath>
                </a14:m>
                <a:r>
                  <a:rPr lang="en-GB" sz="2400" dirty="0"/>
                  <a:t>, with Turbomachinery, Intake and Diffusor</a:t>
                </a:r>
              </a:p>
            </p:txBody>
          </p:sp>
        </mc:Choice>
        <mc:Fallback xmlns="">
          <p:sp>
            <p:nvSpPr>
              <p:cNvPr id="24" name="TextBox 23"/>
              <p:cNvSpPr txBox="1">
                <a:spLocks noRot="1" noChangeAspect="1" noMove="1" noResize="1" noEditPoints="1" noAdjustHandles="1" noChangeArrowheads="1" noChangeShapeType="1" noTextEdit="1"/>
              </p:cNvSpPr>
              <p:nvPr/>
            </p:nvSpPr>
            <p:spPr>
              <a:xfrm>
                <a:off x="8225148" y="729633"/>
                <a:ext cx="3122258" cy="1328023"/>
              </a:xfrm>
              <a:prstGeom prst="roundRect">
                <a:avLst/>
              </a:prstGeom>
              <a:blipFill>
                <a:blip r:embed="rId2"/>
                <a:stretch>
                  <a:fillRect b="-40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38200" y="3659066"/>
                <a:ext cx="2802772" cy="919401"/>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a:t>Chassis with fixed weight,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𝑊</m:t>
                        </m:r>
                      </m:e>
                      <m:sub>
                        <m:r>
                          <a:rPr lang="en-GB" sz="2400" b="0" i="1" smtClean="0">
                            <a:latin typeface="Cambria Math" panose="02040503050406030204" pitchFamily="18" charset="0"/>
                          </a:rPr>
                          <m:t>𝐶</m:t>
                        </m:r>
                      </m:sub>
                    </m:sSub>
                  </m:oMath>
                </a14:m>
                <a:endParaRPr lang="en-GB"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838200" y="3659066"/>
                <a:ext cx="2802772" cy="919401"/>
              </a:xfrm>
              <a:prstGeom prst="roundRect">
                <a:avLst/>
              </a:prstGeom>
              <a:blipFill>
                <a:blip r:embed="rId3"/>
                <a:stretch>
                  <a:fillRect r="-2592" b="-9032"/>
                </a:stretch>
              </a:blipFill>
            </p:spPr>
            <p:txBody>
              <a:bodyPr/>
              <a:lstStyle/>
              <a:p>
                <a:r>
                  <a:rPr lang="en-GB">
                    <a:noFill/>
                  </a:rPr>
                  <a:t> </a:t>
                </a:r>
              </a:p>
            </p:txBody>
          </p:sp>
        </mc:Fallback>
      </mc:AlternateContent>
      <p:cxnSp>
        <p:nvCxnSpPr>
          <p:cNvPr id="27" name="Straight Arrow Connector 26"/>
          <p:cNvCxnSpPr>
            <a:stCxn id="25" idx="3"/>
          </p:cNvCxnSpPr>
          <p:nvPr/>
        </p:nvCxnSpPr>
        <p:spPr>
          <a:xfrm flipV="1">
            <a:off x="3640972" y="3403600"/>
            <a:ext cx="2027282" cy="71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1"/>
          </p:cNvCxnSpPr>
          <p:nvPr/>
        </p:nvCxnSpPr>
        <p:spPr>
          <a:xfrm flipH="1">
            <a:off x="7678414" y="1393645"/>
            <a:ext cx="546734" cy="108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533863" y="2165758"/>
            <a:ext cx="825500" cy="707886"/>
          </a:xfrm>
          <a:prstGeom prst="rect">
            <a:avLst/>
          </a:prstGeom>
          <a:noFill/>
        </p:spPr>
        <p:txBody>
          <a:bodyPr wrap="square" rtlCol="0">
            <a:spAutoFit/>
          </a:bodyPr>
          <a:lstStyle/>
          <a:p>
            <a:r>
              <a:rPr lang="en-GB" sz="4000" b="1" dirty="0"/>
              <a:t>x4</a:t>
            </a:r>
          </a:p>
        </p:txBody>
      </p:sp>
      <mc:AlternateContent xmlns:mc="http://schemas.openxmlformats.org/markup-compatibility/2006" xmlns:a14="http://schemas.microsoft.com/office/drawing/2010/main">
        <mc:Choice Requires="a14">
          <p:sp>
            <p:nvSpPr>
              <p:cNvPr id="31" name="TextBox 30"/>
              <p:cNvSpPr txBox="1"/>
              <p:nvPr/>
            </p:nvSpPr>
            <p:spPr>
              <a:xfrm>
                <a:off x="6066009" y="4036606"/>
                <a:ext cx="5071891"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𝑊</m:t>
                          </m:r>
                        </m:e>
                        <m:sub>
                          <m:r>
                            <a:rPr lang="en-GB" sz="4000" b="0" i="1" smtClean="0">
                              <a:latin typeface="Cambria Math" panose="02040503050406030204" pitchFamily="18" charset="0"/>
                            </a:rPr>
                            <m:t>𝑇</m:t>
                          </m:r>
                        </m:sub>
                      </m:sSub>
                      <m:r>
                        <a:rPr lang="en-GB" sz="4000" b="0" i="1" smtClean="0">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𝑊</m:t>
                          </m:r>
                        </m:e>
                        <m:sub>
                          <m:r>
                            <a:rPr lang="en-GB" sz="4000" b="0" i="1" smtClean="0">
                              <a:latin typeface="Cambria Math" panose="02040503050406030204" pitchFamily="18" charset="0"/>
                            </a:rPr>
                            <m:t>𝐶</m:t>
                          </m:r>
                        </m:sub>
                      </m:sSub>
                      <m:r>
                        <a:rPr lang="en-GB" sz="4000" b="0" i="1" smtClean="0">
                          <a:latin typeface="Cambria Math" panose="02040503050406030204" pitchFamily="18" charset="0"/>
                        </a:rPr>
                        <m:t>+4</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𝑊</m:t>
                          </m:r>
                        </m:e>
                        <m:sub>
                          <m:r>
                            <a:rPr lang="en-GB" sz="4000" b="0" i="1" smtClean="0">
                              <a:latin typeface="Cambria Math" panose="02040503050406030204" pitchFamily="18" charset="0"/>
                            </a:rPr>
                            <m:t>𝑃</m:t>
                          </m:r>
                        </m:sub>
                      </m:sSub>
                    </m:oMath>
                  </m:oMathPara>
                </a14:m>
                <a:endParaRPr lang="en-GB"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066009" y="4036606"/>
                <a:ext cx="5071891" cy="707886"/>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89796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Visualising </a:t>
            </a:r>
            <a:r>
              <a:rPr lang="en-GB" dirty="0" err="1"/>
              <a:t>Propulsor</a:t>
            </a:r>
            <a:r>
              <a:rPr lang="en-GB" dirty="0"/>
              <a:t> Performance</a:t>
            </a:r>
          </a:p>
        </p:txBody>
      </p:sp>
      <mc:AlternateContent xmlns:mc="http://schemas.openxmlformats.org/markup-compatibility/2006" xmlns:a14="http://schemas.microsoft.com/office/drawing/2010/main">
        <mc:Choice Requires="a14">
          <p:sp>
            <p:nvSpPr>
              <p:cNvPr id="4" name="Rounded Rectangle 3"/>
              <p:cNvSpPr/>
              <p:nvPr/>
            </p:nvSpPr>
            <p:spPr>
              <a:xfrm>
                <a:off x="3543300" y="2096174"/>
                <a:ext cx="2514600" cy="8001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𝑇</m:t>
                              </m:r>
                            </m:sub>
                          </m:sSub>
                        </m:num>
                        <m:den>
                          <m:r>
                            <a:rPr lang="en-GB" b="0" i="1" smtClean="0">
                              <a:latin typeface="Cambria Math" panose="02040503050406030204" pitchFamily="18" charset="0"/>
                            </a:rPr>
                            <m:t>4</m:t>
                          </m:r>
                        </m:den>
                      </m:f>
                      <m:r>
                        <a:rPr lang="en-GB" b="0" i="1" smtClean="0">
                          <a:latin typeface="Cambria Math" panose="02040503050406030204" pitchFamily="18" charset="0"/>
                        </a:rPr>
                        <m:t>=</m:t>
                      </m:r>
                      <m:r>
                        <a:rPr lang="en-GB" b="0" i="1" smtClean="0">
                          <a:latin typeface="Cambria Math" panose="02040503050406030204" pitchFamily="18" charset="0"/>
                        </a:rPr>
                        <m:t>𝑓𝑛</m:t>
                      </m:r>
                      <m:r>
                        <a:rPr lang="en-GB" b="0" i="1" smtClean="0">
                          <a:latin typeface="Cambria Math" panose="02040503050406030204" pitchFamily="18" charset="0"/>
                        </a:rPr>
                        <m:t>(</m:t>
                      </m:r>
                      <m:r>
                        <a:rPr lang="en-GB" b="0" i="1" smtClean="0">
                          <a:latin typeface="Cambria Math" panose="02040503050406030204" pitchFamily="18" charset="0"/>
                        </a:rPr>
                        <m:t>𝜙</m:t>
                      </m:r>
                      <m:r>
                        <a:rPr lang="en-GB" b="0" i="1" smtClean="0">
                          <a:latin typeface="Cambria Math" panose="02040503050406030204" pitchFamily="18" charset="0"/>
                        </a:rPr>
                        <m:t>, </m:t>
                      </m:r>
                      <m:r>
                        <a:rPr lang="en-GB" b="0" i="1" smtClean="0">
                          <a:latin typeface="Cambria Math" panose="02040503050406030204" pitchFamily="18" charset="0"/>
                        </a:rPr>
                        <m:t>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𝑐</m:t>
                          </m:r>
                        </m:sub>
                      </m:sSub>
                      <m:r>
                        <a:rPr lang="en-GB" b="0" i="1" smtClean="0">
                          <a:latin typeface="Cambria Math" panose="02040503050406030204" pitchFamily="18" charset="0"/>
                        </a:rPr>
                        <m:t>)</m:t>
                      </m:r>
                    </m:oMath>
                  </m:oMathPara>
                </a14:m>
                <a:endParaRPr lang="en-GB" dirty="0"/>
              </a:p>
            </p:txBody>
          </p:sp>
        </mc:Choice>
        <mc:Fallback xmlns="">
          <p:sp>
            <p:nvSpPr>
              <p:cNvPr id="4" name="Rounded Rectangle 3"/>
              <p:cNvSpPr>
                <a:spLocks noRot="1" noChangeAspect="1" noMove="1" noResize="1" noEditPoints="1" noAdjustHandles="1" noChangeArrowheads="1" noChangeShapeType="1" noTextEdit="1"/>
              </p:cNvSpPr>
              <p:nvPr/>
            </p:nvSpPr>
            <p:spPr>
              <a:xfrm>
                <a:off x="3543300" y="2096174"/>
                <a:ext cx="2514600" cy="800100"/>
              </a:xfrm>
              <a:prstGeom prst="roundRect">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le 4"/>
              <p:cNvSpPr/>
              <p:nvPr/>
            </p:nvSpPr>
            <p:spPr>
              <a:xfrm>
                <a:off x="3543300" y="3874174"/>
                <a:ext cx="2514600" cy="8001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𝑇</m:t>
                              </m:r>
                            </m:sub>
                          </m:sSub>
                        </m:num>
                        <m:den>
                          <m:r>
                            <a:rPr lang="en-GB" b="0" i="1" smtClean="0">
                              <a:latin typeface="Cambria Math" panose="02040503050406030204" pitchFamily="18" charset="0"/>
                            </a:rPr>
                            <m:t>4</m:t>
                          </m:r>
                        </m:den>
                      </m:f>
                      <m:r>
                        <a:rPr lang="en-GB" b="0" i="1" smtClean="0">
                          <a:latin typeface="Cambria Math" panose="02040503050406030204" pitchFamily="18" charset="0"/>
                        </a:rPr>
                        <m:t>=</m:t>
                      </m:r>
                      <m:r>
                        <a:rPr lang="en-GB" b="0" i="1" smtClean="0">
                          <a:latin typeface="Cambria Math" panose="02040503050406030204" pitchFamily="18" charset="0"/>
                        </a:rPr>
                        <m:t>𝑓𝑛</m:t>
                      </m:r>
                      <m:r>
                        <a:rPr lang="en-GB" b="0" i="1" smtClean="0">
                          <a:latin typeface="Cambria Math" panose="02040503050406030204" pitchFamily="18" charset="0"/>
                        </a:rPr>
                        <m:t>(</m:t>
                      </m:r>
                      <m:r>
                        <a:rPr lang="en-GB" b="0" i="1" smtClean="0">
                          <a:latin typeface="Cambria Math" panose="02040503050406030204" pitchFamily="18" charset="0"/>
                        </a:rPr>
                        <m:t>𝜙</m:t>
                      </m:r>
                      <m:r>
                        <a:rPr lang="en-GB" b="0" i="1" smtClean="0">
                          <a:latin typeface="Cambria Math" panose="02040503050406030204" pitchFamily="18" charset="0"/>
                        </a:rPr>
                        <m:t>, </m:t>
                      </m:r>
                      <m:r>
                        <a:rPr lang="en-GB" b="0" i="1" smtClean="0">
                          <a:latin typeface="Cambria Math" panose="02040503050406030204" pitchFamily="18" charset="0"/>
                        </a:rPr>
                        <m:t>𝜓</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𝑐</m:t>
                          </m:r>
                        </m:sub>
                      </m:sSub>
                      <m:r>
                        <a:rPr lang="en-GB" b="0" i="1" smtClean="0">
                          <a:latin typeface="Cambria Math" panose="02040503050406030204" pitchFamily="18" charset="0"/>
                        </a:rPr>
                        <m:t>)</m:t>
                      </m:r>
                    </m:oMath>
                  </m:oMathPara>
                </a14:m>
                <a:endParaRPr lang="en-GB" dirty="0"/>
              </a:p>
            </p:txBody>
          </p:sp>
        </mc:Choice>
        <mc:Fallback xmlns="">
          <p:sp>
            <p:nvSpPr>
              <p:cNvPr id="5" name="Rounded Rectangle 4"/>
              <p:cNvSpPr>
                <a:spLocks noRot="1" noChangeAspect="1" noMove="1" noResize="1" noEditPoints="1" noAdjustHandles="1" noChangeArrowheads="1" noChangeShapeType="1" noTextEdit="1"/>
              </p:cNvSpPr>
              <p:nvPr/>
            </p:nvSpPr>
            <p:spPr>
              <a:xfrm>
                <a:off x="3543300" y="3874174"/>
                <a:ext cx="2514600" cy="800100"/>
              </a:xfrm>
              <a:prstGeom prst="roundRect">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7" name="Straight Arrow Connector 6"/>
          <p:cNvCxnSpPr>
            <a:stCxn id="4" idx="2"/>
            <a:endCxn id="5" idx="0"/>
          </p:cNvCxnSpPr>
          <p:nvPr/>
        </p:nvCxnSpPr>
        <p:spPr>
          <a:xfrm>
            <a:off x="4800600" y="2896274"/>
            <a:ext cx="0" cy="97790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a:endCxn id="10" idx="1"/>
          </p:cNvCxnSpPr>
          <p:nvPr/>
        </p:nvCxnSpPr>
        <p:spPr>
          <a:xfrm>
            <a:off x="4800600" y="3402686"/>
            <a:ext cx="13462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ounded Rectangle 9"/>
              <p:cNvSpPr/>
              <p:nvPr/>
            </p:nvSpPr>
            <p:spPr>
              <a:xfrm>
                <a:off x="6146800" y="2977236"/>
                <a:ext cx="1371600" cy="8509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𝑐</m:t>
                                  </m:r>
                                </m:sub>
                              </m:sSub>
                            </m:e>
                          </m:d>
                        </m:e>
                        <m:sub>
                          <m:r>
                            <a:rPr lang="en-GB" b="0" i="1" smtClean="0">
                              <a:latin typeface="Cambria Math" panose="02040503050406030204" pitchFamily="18" charset="0"/>
                            </a:rPr>
                            <m:t>𝑐𝑟𝑖𝑡𝑖𝑐𝑎𝑙</m:t>
                          </m:r>
                        </m:sub>
                      </m:sSub>
                      <m:r>
                        <a:rPr lang="en-GB" b="0" i="1" smtClean="0">
                          <a:latin typeface="Cambria Math" panose="02040503050406030204" pitchFamily="18" charset="0"/>
                        </a:rPr>
                        <m:t> </m:t>
                      </m:r>
                    </m:oMath>
                  </m:oMathPara>
                </a14:m>
                <a:endParaRPr lang="en-GB" dirty="0"/>
              </a:p>
            </p:txBody>
          </p:sp>
        </mc:Choice>
        <mc:Fallback xmlns="">
          <p:sp>
            <p:nvSpPr>
              <p:cNvPr id="10" name="Rounded Rectangle 9"/>
              <p:cNvSpPr>
                <a:spLocks noRot="1" noChangeAspect="1" noMove="1" noResize="1" noEditPoints="1" noAdjustHandles="1" noChangeArrowheads="1" noChangeShapeType="1" noTextEdit="1"/>
              </p:cNvSpPr>
              <p:nvPr/>
            </p:nvSpPr>
            <p:spPr>
              <a:xfrm>
                <a:off x="6146800" y="2977236"/>
                <a:ext cx="1371600" cy="850900"/>
              </a:xfrm>
              <a:prstGeom prst="roundRect">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ounded Rectangle 12"/>
              <p:cNvSpPr/>
              <p:nvPr/>
            </p:nvSpPr>
            <p:spPr>
              <a:xfrm>
                <a:off x="8178800" y="1690688"/>
                <a:ext cx="2514600" cy="8001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𝑇</m:t>
                              </m:r>
                            </m:sub>
                          </m:sSub>
                        </m:num>
                        <m:den>
                          <m:r>
                            <a:rPr lang="en-GB" b="0" i="1" smtClean="0">
                              <a:latin typeface="Cambria Math" panose="02040503050406030204" pitchFamily="18" charset="0"/>
                            </a:rPr>
                            <m:t>4</m:t>
                          </m:r>
                        </m:den>
                      </m:f>
                      <m:r>
                        <a:rPr lang="en-GB" b="0" i="1" smtClean="0">
                          <a:latin typeface="Cambria Math" panose="02040503050406030204" pitchFamily="18" charset="0"/>
                        </a:rPr>
                        <m:t>=</m:t>
                      </m:r>
                      <m:r>
                        <a:rPr lang="en-GB" b="0" i="1" smtClean="0">
                          <a:latin typeface="Cambria Math" panose="02040503050406030204" pitchFamily="18" charset="0"/>
                        </a:rPr>
                        <m:t>𝑓𝑛</m:t>
                      </m:r>
                      <m:r>
                        <a:rPr lang="en-GB" b="0" i="1" smtClean="0">
                          <a:latin typeface="Cambria Math" panose="02040503050406030204" pitchFamily="18" charset="0"/>
                        </a:rPr>
                        <m:t>(</m:t>
                      </m:r>
                      <m:r>
                        <a:rPr lang="en-GB" i="1">
                          <a:latin typeface="Cambria Math" panose="02040503050406030204" pitchFamily="18" charset="0"/>
                        </a:rPr>
                        <m:t>𝜙</m:t>
                      </m:r>
                      <m:r>
                        <a:rPr lang="en-GB" i="1">
                          <a:latin typeface="Cambria Math" panose="02040503050406030204" pitchFamily="18" charset="0"/>
                        </a:rPr>
                        <m:t>, </m:t>
                      </m:r>
                      <m:r>
                        <a:rPr lang="en-GB" i="1">
                          <a:latin typeface="Cambria Math" panose="02040503050406030204" pitchFamily="18" charset="0"/>
                        </a:rPr>
                        <m:t>𝜓</m:t>
                      </m:r>
                      <m:r>
                        <a:rPr lang="en-GB" i="1">
                          <a:latin typeface="Cambria Math" panose="02040503050406030204" pitchFamily="18" charset="0"/>
                        </a:rPr>
                        <m:t>,</m:t>
                      </m:r>
                      <m:sSub>
                        <m:sSubPr>
                          <m:ctrlPr>
                            <a:rPr lang="en-GB" b="0" i="1" smtClean="0">
                              <a:latin typeface="Cambria Math" panose="02040503050406030204" pitchFamily="18" charset="0"/>
                            </a:rPr>
                          </m:ctrlPr>
                        </m:sSub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𝑐</m:t>
                                  </m:r>
                                </m:sub>
                              </m:sSub>
                            </m:e>
                          </m:d>
                        </m:e>
                        <m:sub>
                          <m:r>
                            <a:rPr lang="en-GB" b="0" i="1" smtClean="0">
                              <a:latin typeface="Cambria Math" panose="02040503050406030204" pitchFamily="18" charset="0"/>
                            </a:rPr>
                            <m:t>𝑐𝑟𝑖𝑡𝑖𝑐𝑎𝑙</m:t>
                          </m:r>
                        </m:sub>
                      </m:sSub>
                      <m:r>
                        <a:rPr lang="en-GB" i="1">
                          <a:latin typeface="Cambria Math" panose="02040503050406030204" pitchFamily="18" charset="0"/>
                        </a:rPr>
                        <m:t>)</m:t>
                      </m:r>
                    </m:oMath>
                  </m:oMathPara>
                </a14:m>
                <a:endParaRPr lang="en-GB" dirty="0"/>
              </a:p>
            </p:txBody>
          </p:sp>
        </mc:Choice>
        <mc:Fallback xmlns="">
          <p:sp>
            <p:nvSpPr>
              <p:cNvPr id="13" name="Rounded Rectangle 12"/>
              <p:cNvSpPr>
                <a:spLocks noRot="1" noChangeAspect="1" noMove="1" noResize="1" noEditPoints="1" noAdjustHandles="1" noChangeArrowheads="1" noChangeShapeType="1" noTextEdit="1"/>
              </p:cNvSpPr>
              <p:nvPr/>
            </p:nvSpPr>
            <p:spPr>
              <a:xfrm>
                <a:off x="8178800" y="1690688"/>
                <a:ext cx="2514600" cy="800100"/>
              </a:xfrm>
              <a:prstGeom prst="roundRect">
                <a:avLst/>
              </a:prstGeom>
              <a:blipFill>
                <a:blip r:embed="rId6"/>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ounded Rectangle 13"/>
              <p:cNvSpPr/>
              <p:nvPr/>
            </p:nvSpPr>
            <p:spPr>
              <a:xfrm>
                <a:off x="8178800" y="2997200"/>
                <a:ext cx="2514600" cy="8001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𝑀</m:t>
                          </m:r>
                        </m:e>
                        <m:sub>
                          <m:r>
                            <a:rPr lang="en-GB" b="0" i="1" smtClean="0">
                              <a:latin typeface="Cambria Math" panose="02040503050406030204" pitchFamily="18" charset="0"/>
                            </a:rPr>
                            <m:t>𝐹</m:t>
                          </m:r>
                        </m:sub>
                      </m:sSub>
                      <m:r>
                        <a:rPr lang="en-GB" b="0" i="1" smtClean="0">
                          <a:latin typeface="Cambria Math" panose="02040503050406030204" pitchFamily="18" charset="0"/>
                        </a:rPr>
                        <m:t>=</m:t>
                      </m:r>
                      <m:r>
                        <a:rPr lang="en-GB" b="0" i="1" smtClean="0">
                          <a:latin typeface="Cambria Math" panose="02040503050406030204" pitchFamily="18" charset="0"/>
                        </a:rPr>
                        <m:t>𝑓𝑛</m:t>
                      </m:r>
                      <m:d>
                        <m:dPr>
                          <m:ctrlPr>
                            <a:rPr lang="en-GB" b="0" i="1" smtClean="0">
                              <a:latin typeface="Cambria Math" panose="02040503050406030204" pitchFamily="18" charset="0"/>
                            </a:rPr>
                          </m:ctrlPr>
                        </m:dPr>
                        <m:e>
                          <m:r>
                            <a:rPr lang="en-GB" b="0" i="1" smtClean="0">
                              <a:latin typeface="Cambria Math" panose="02040503050406030204" pitchFamily="18" charset="0"/>
                            </a:rPr>
                            <m:t>𝜙</m:t>
                          </m:r>
                          <m:r>
                            <a:rPr lang="en-GB" b="0" i="1" smtClean="0">
                              <a:latin typeface="Cambria Math" panose="02040503050406030204" pitchFamily="18" charset="0"/>
                            </a:rPr>
                            <m:t>, </m:t>
                          </m:r>
                          <m:r>
                            <a:rPr lang="en-GB" b="0" i="1" smtClean="0">
                              <a:latin typeface="Cambria Math" panose="02040503050406030204" pitchFamily="18" charset="0"/>
                            </a:rPr>
                            <m:t>𝜓</m:t>
                          </m:r>
                        </m:e>
                      </m:d>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𝜎</m:t>
                          </m:r>
                        </m:e>
                      </m:rad>
                    </m:oMath>
                  </m:oMathPara>
                </a14:m>
                <a:endParaRPr lang="en-GB" dirty="0"/>
              </a:p>
            </p:txBody>
          </p:sp>
        </mc:Choice>
        <mc:Fallback xmlns="">
          <p:sp>
            <p:nvSpPr>
              <p:cNvPr id="14" name="Rounded Rectangle 13"/>
              <p:cNvSpPr>
                <a:spLocks noRot="1" noChangeAspect="1" noMove="1" noResize="1" noEditPoints="1" noAdjustHandles="1" noChangeArrowheads="1" noChangeShapeType="1" noTextEdit="1"/>
              </p:cNvSpPr>
              <p:nvPr/>
            </p:nvSpPr>
            <p:spPr>
              <a:xfrm>
                <a:off x="8178800" y="2997200"/>
                <a:ext cx="2514600" cy="800100"/>
              </a:xfrm>
              <a:prstGeom prst="roundRect">
                <a:avLst/>
              </a:prstGeom>
              <a:blipFill>
                <a:blip r:embed="rId7"/>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a:xfrm>
                <a:off x="8178800" y="4303712"/>
                <a:ext cx="2514600" cy="8001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𝑇</m:t>
                              </m:r>
                            </m:sub>
                          </m:sSub>
                        </m:num>
                        <m:den>
                          <m:r>
                            <a:rPr lang="en-GB" b="0" i="1" smtClean="0">
                              <a:latin typeface="Cambria Math" panose="02040503050406030204" pitchFamily="18" charset="0"/>
                            </a:rPr>
                            <m:t>4</m:t>
                          </m:r>
                        </m:den>
                      </m:f>
                      <m:r>
                        <a:rPr lang="en-GB" b="0" i="1" smtClean="0">
                          <a:latin typeface="Cambria Math" panose="02040503050406030204" pitchFamily="18" charset="0"/>
                        </a:rPr>
                        <m:t>=</m:t>
                      </m:r>
                      <m:r>
                        <a:rPr lang="en-GB" b="0" i="1" smtClean="0">
                          <a:latin typeface="Cambria Math" panose="02040503050406030204" pitchFamily="18" charset="0"/>
                        </a:rPr>
                        <m:t>𝑓𝑛</m:t>
                      </m:r>
                      <m:r>
                        <a:rPr lang="en-GB" b="0" i="1" smtClean="0">
                          <a:latin typeface="Cambria Math" panose="02040503050406030204" pitchFamily="18" charset="0"/>
                        </a:rPr>
                        <m:t>(</m:t>
                      </m:r>
                      <m:r>
                        <a:rPr lang="en-GB" b="0" i="1" smtClean="0">
                          <a:latin typeface="Cambria Math" panose="02040503050406030204" pitchFamily="18" charset="0"/>
                        </a:rPr>
                        <m:t>𝜙</m:t>
                      </m:r>
                      <m:r>
                        <a:rPr lang="en-GB" b="0" i="1" smtClean="0">
                          <a:latin typeface="Cambria Math" panose="02040503050406030204" pitchFamily="18" charset="0"/>
                        </a:rPr>
                        <m:t>, </m:t>
                      </m:r>
                      <m:r>
                        <a:rPr lang="en-GB" b="0" i="1" smtClean="0">
                          <a:latin typeface="Cambria Math" panose="02040503050406030204" pitchFamily="18" charset="0"/>
                        </a:rPr>
                        <m:t>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𝑐</m:t>
                                  </m:r>
                                </m:sub>
                              </m:sSub>
                            </m:e>
                          </m:d>
                        </m:e>
                        <m:sub>
                          <m:r>
                            <a:rPr lang="en-GB" b="0" i="1" smtClean="0">
                              <a:latin typeface="Cambria Math" panose="02040503050406030204" pitchFamily="18" charset="0"/>
                            </a:rPr>
                            <m:t>𝑐𝑟𝑖𝑡𝑖𝑐𝑎𝑙</m:t>
                          </m:r>
                        </m:sub>
                      </m:sSub>
                      <m:r>
                        <a:rPr lang="en-GB" b="0" i="1" smtClean="0">
                          <a:latin typeface="Cambria Math" panose="02040503050406030204" pitchFamily="18" charset="0"/>
                        </a:rPr>
                        <m:t>)</m:t>
                      </m:r>
                    </m:oMath>
                  </m:oMathPara>
                </a14:m>
                <a:endParaRPr lang="en-GB" dirty="0"/>
              </a:p>
            </p:txBody>
          </p:sp>
        </mc:Choice>
        <mc:Fallback xmlns="">
          <p:sp>
            <p:nvSpPr>
              <p:cNvPr id="15" name="Rounded Rectangle 14"/>
              <p:cNvSpPr>
                <a:spLocks noRot="1" noChangeAspect="1" noMove="1" noResize="1" noEditPoints="1" noAdjustHandles="1" noChangeArrowheads="1" noChangeShapeType="1" noTextEdit="1"/>
              </p:cNvSpPr>
              <p:nvPr/>
            </p:nvSpPr>
            <p:spPr>
              <a:xfrm>
                <a:off x="8178800" y="4303712"/>
                <a:ext cx="2514600" cy="800100"/>
              </a:xfrm>
              <a:prstGeom prst="roundRect">
                <a:avLst/>
              </a:prstGeom>
              <a:blipFill>
                <a:blip r:embed="rId8"/>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17" name="Elbow Connector 16"/>
          <p:cNvCxnSpPr>
            <a:stCxn id="10" idx="3"/>
            <a:endCxn id="15" idx="1"/>
          </p:cNvCxnSpPr>
          <p:nvPr/>
        </p:nvCxnSpPr>
        <p:spPr>
          <a:xfrm>
            <a:off x="7518400" y="3402686"/>
            <a:ext cx="660400" cy="1301076"/>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Elbow Connector 18"/>
          <p:cNvCxnSpPr>
            <a:stCxn id="10" idx="3"/>
            <a:endCxn id="13" idx="1"/>
          </p:cNvCxnSpPr>
          <p:nvPr/>
        </p:nvCxnSpPr>
        <p:spPr>
          <a:xfrm flipV="1">
            <a:off x="7518400" y="2090738"/>
            <a:ext cx="660400" cy="1311948"/>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0" idx="3"/>
            <a:endCxn id="14" idx="1"/>
          </p:cNvCxnSpPr>
          <p:nvPr/>
        </p:nvCxnSpPr>
        <p:spPr>
          <a:xfrm flipV="1">
            <a:off x="7518400" y="3397250"/>
            <a:ext cx="660400" cy="543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1219200" y="2646560"/>
                <a:ext cx="2133600" cy="1477328"/>
              </a:xfrm>
              <a:prstGeom prst="rect">
                <a:avLst/>
              </a:prstGeom>
              <a:noFill/>
            </p:spPr>
            <p:txBody>
              <a:bodyPr wrap="square" rtlCol="0">
                <a:spAutoFit/>
              </a:bodyPr>
              <a:lstStyle/>
              <a:p>
                <a:r>
                  <a:rPr lang="en-GB" sz="1800" dirty="0"/>
                  <a:t>Solve for </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𝑊</m:t>
                        </m:r>
                      </m:e>
                      <m:sub>
                        <m:r>
                          <a:rPr lang="en-GB" sz="1800" b="0" i="1" smtClean="0">
                            <a:latin typeface="Cambria Math" panose="02040503050406030204" pitchFamily="18" charset="0"/>
                          </a:rPr>
                          <m:t>𝑇</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𝑇</m:t>
                        </m:r>
                      </m:sub>
                    </m:sSub>
                  </m:oMath>
                </a14:m>
                <a:r>
                  <a:rPr lang="en-GB" sz="1800" dirty="0"/>
                  <a:t> NUMERICALLY using 500 test points at 500x500 operating points</a:t>
                </a:r>
              </a:p>
            </p:txBody>
          </p:sp>
        </mc:Choice>
        <mc:Fallback xmlns="">
          <p:sp>
            <p:nvSpPr>
              <p:cNvPr id="27" name="TextBox 26"/>
              <p:cNvSpPr txBox="1">
                <a:spLocks noRot="1" noChangeAspect="1" noMove="1" noResize="1" noEditPoints="1" noAdjustHandles="1" noChangeArrowheads="1" noChangeShapeType="1" noTextEdit="1"/>
              </p:cNvSpPr>
              <p:nvPr/>
            </p:nvSpPr>
            <p:spPr>
              <a:xfrm>
                <a:off x="1219200" y="2646560"/>
                <a:ext cx="2133600" cy="1477328"/>
              </a:xfrm>
              <a:prstGeom prst="rect">
                <a:avLst/>
              </a:prstGeom>
              <a:blipFill>
                <a:blip r:embed="rId9"/>
                <a:stretch>
                  <a:fillRect l="-2286" t="-2066" b="-5785"/>
                </a:stretch>
              </a:blipFill>
            </p:spPr>
            <p:txBody>
              <a:bodyPr/>
              <a:lstStyle/>
              <a:p>
                <a:r>
                  <a:rPr lang="en-GB">
                    <a:noFill/>
                  </a:rPr>
                  <a:t> </a:t>
                </a:r>
              </a:p>
            </p:txBody>
          </p:sp>
        </mc:Fallback>
      </mc:AlternateContent>
    </p:spTree>
    <p:extLst>
      <p:ext uri="{BB962C8B-B14F-4D97-AF65-F5344CB8AC3E}">
        <p14:creationId xmlns:p14="http://schemas.microsoft.com/office/powerpoint/2010/main" val="3241472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Visualising Performance - POWER</a:t>
            </a:r>
          </a:p>
        </p:txBody>
      </p:sp>
      <p:sp>
        <p:nvSpPr>
          <p:cNvPr id="3" name="Text Placeholder 2"/>
          <p:cNvSpPr>
            <a:spLocks noGrp="1"/>
          </p:cNvSpPr>
          <p:nvPr>
            <p:ph type="body" idx="1"/>
          </p:nvPr>
        </p:nvSpPr>
        <p:spPr>
          <a:xfrm>
            <a:off x="838200" y="1825625"/>
            <a:ext cx="10515600" cy="3952875"/>
          </a:xfrm>
        </p:spPr>
        <p:txBody>
          <a:bodyPr>
            <a:normAutofit fontScale="92500" lnSpcReduction="10000"/>
          </a:bodyPr>
          <a:lstStyle/>
          <a:p>
            <a:r>
              <a:rPr lang="en-GB" dirty="0"/>
              <a:t>SHOW PLOT OF POWER HERE</a:t>
            </a:r>
          </a:p>
          <a:p>
            <a:r>
              <a:rPr lang="en-GB" dirty="0"/>
              <a:t>EXPLAIN LIMITS</a:t>
            </a:r>
          </a:p>
          <a:p>
            <a:pPr lvl="1"/>
            <a:r>
              <a:rPr lang="en-GB" dirty="0"/>
              <a:t>T = W limits</a:t>
            </a:r>
          </a:p>
          <a:p>
            <a:pPr lvl="1"/>
            <a:r>
              <a:rPr lang="en-GB" dirty="0"/>
              <a:t>Diffuser = 1 </a:t>
            </a:r>
          </a:p>
          <a:p>
            <a:pPr lvl="1"/>
            <a:r>
              <a:rPr lang="en-GB" dirty="0"/>
              <a:t>Diffuser max length</a:t>
            </a:r>
          </a:p>
          <a:p>
            <a:r>
              <a:rPr lang="en-GB" dirty="0"/>
              <a:t>TREND FOR </a:t>
            </a:r>
            <a:r>
              <a:rPr lang="en-GB" dirty="0" err="1"/>
              <a:t>r_c</a:t>
            </a:r>
            <a:r>
              <a:rPr lang="en-GB" dirty="0"/>
              <a:t> TO BE MAXIMISED FOR A GIVEN M_F TO REDUCE POWER</a:t>
            </a:r>
          </a:p>
          <a:p>
            <a:r>
              <a:rPr lang="en-GB" dirty="0"/>
              <a:t>CONSIDER SMITH CHART OVERLAY – EFFICIENCY LOSES IN BOTTOM RHS OF PLOT</a:t>
            </a:r>
          </a:p>
          <a:p>
            <a:r>
              <a:rPr lang="en-GB" dirty="0"/>
              <a:t>BOTTOM LHS, POWER GAINS SMALL FOR LARGE INCREASE IN </a:t>
            </a:r>
            <a:r>
              <a:rPr lang="en-GB" dirty="0" err="1"/>
              <a:t>r_c</a:t>
            </a:r>
            <a:r>
              <a:rPr lang="en-GB" dirty="0"/>
              <a:t> therefore NOT TOO BIG</a:t>
            </a:r>
          </a:p>
          <a:p>
            <a:pPr marL="114300" indent="0">
              <a:buNone/>
            </a:pPr>
            <a:endParaRPr lang="en-GB" dirty="0"/>
          </a:p>
        </p:txBody>
      </p:sp>
    </p:spTree>
    <p:extLst>
      <p:ext uri="{BB962C8B-B14F-4D97-AF65-F5344CB8AC3E}">
        <p14:creationId xmlns:p14="http://schemas.microsoft.com/office/powerpoint/2010/main" val="280404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Chosen Design</a:t>
            </a: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3377534255"/>
                  </p:ext>
                </p:extLst>
              </p:nvPr>
            </p:nvGraphicFramePr>
            <p:xfrm>
              <a:off x="1787072" y="2013252"/>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15146737"/>
                        </a:ext>
                      </a:extLst>
                    </a:gridCol>
                    <a:gridCol w="4064000">
                      <a:extLst>
                        <a:ext uri="{9D8B030D-6E8A-4147-A177-3AD203B41FA5}">
                          <a16:colId xmlns:a16="http://schemas.microsoft.com/office/drawing/2014/main" val="1666562375"/>
                        </a:ext>
                      </a:extLst>
                    </a:gridCol>
                  </a:tblGrid>
                  <a:tr h="370840">
                    <a:tc>
                      <a:txBody>
                        <a:bodyPr/>
                        <a:lstStyle/>
                        <a:p>
                          <a:pPr algn="r"/>
                          <a:r>
                            <a:rPr lang="en-GB" dirty="0"/>
                            <a:t>Variable</a:t>
                          </a:r>
                        </a:p>
                      </a:txBody>
                      <a:tcPr/>
                    </a:tc>
                    <a:tc>
                      <a:txBody>
                        <a:bodyPr/>
                        <a:lstStyle/>
                        <a:p>
                          <a:r>
                            <a:rPr lang="en-GB" dirty="0"/>
                            <a:t>Value</a:t>
                          </a:r>
                        </a:p>
                      </a:txBody>
                      <a:tcPr/>
                    </a:tc>
                    <a:extLst>
                      <a:ext uri="{0D108BD9-81ED-4DB2-BD59-A6C34878D82A}">
                        <a16:rowId xmlns:a16="http://schemas.microsoft.com/office/drawing/2014/main" val="1947969604"/>
                      </a:ext>
                    </a:extLst>
                  </a:tr>
                  <a:tr h="370840">
                    <a:tc>
                      <a:txBody>
                        <a:bodyPr/>
                        <a:lstStyle/>
                        <a:p>
                          <a:pPr algn="r"/>
                          <a:r>
                            <a:rPr lang="en-GB" dirty="0"/>
                            <a:t>Flow coefficient,</a:t>
                          </a:r>
                          <a:r>
                            <a:rPr lang="en-GB" baseline="0" dirty="0"/>
                            <a:t> </a:t>
                          </a:r>
                          <a14:m>
                            <m:oMath xmlns:m="http://schemas.openxmlformats.org/officeDocument/2006/math">
                              <m:r>
                                <a:rPr lang="en-GB" b="0" i="1" baseline="0" smtClean="0">
                                  <a:latin typeface="Cambria Math" panose="02040503050406030204" pitchFamily="18" charset="0"/>
                                </a:rPr>
                                <m:t>𝜙</m:t>
                              </m:r>
                            </m:oMath>
                          </a14:m>
                          <a:endParaRPr lang="en-GB" dirty="0"/>
                        </a:p>
                      </a:txBody>
                      <a:tcPr/>
                    </a:tc>
                    <a:tc>
                      <a:txBody>
                        <a:bodyPr/>
                        <a:lstStyle/>
                        <a:p>
                          <a:r>
                            <a:rPr lang="en-GB" dirty="0"/>
                            <a:t>0.85</a:t>
                          </a:r>
                        </a:p>
                      </a:txBody>
                      <a:tcPr/>
                    </a:tc>
                    <a:extLst>
                      <a:ext uri="{0D108BD9-81ED-4DB2-BD59-A6C34878D82A}">
                        <a16:rowId xmlns:a16="http://schemas.microsoft.com/office/drawing/2014/main" val="220644598"/>
                      </a:ext>
                    </a:extLst>
                  </a:tr>
                  <a:tr h="370840">
                    <a:tc>
                      <a:txBody>
                        <a:bodyPr/>
                        <a:lstStyle/>
                        <a:p>
                          <a:pPr marL="0" marR="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GB" dirty="0"/>
                            <a:t>Stage loading,</a:t>
                          </a:r>
                          <a14:m>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𝜓</m:t>
                              </m:r>
                            </m:oMath>
                          </a14:m>
                          <a:endParaRPr lang="en-GB" dirty="0"/>
                        </a:p>
                      </a:txBody>
                      <a:tcPr/>
                    </a:tc>
                    <a:tc>
                      <a:txBody>
                        <a:bodyPr/>
                        <a:lstStyle/>
                        <a:p>
                          <a:r>
                            <a:rPr lang="en-GB" dirty="0"/>
                            <a:t>0.25</a:t>
                          </a:r>
                        </a:p>
                      </a:txBody>
                      <a:tcPr/>
                    </a:tc>
                    <a:extLst>
                      <a:ext uri="{0D108BD9-81ED-4DB2-BD59-A6C34878D82A}">
                        <a16:rowId xmlns:a16="http://schemas.microsoft.com/office/drawing/2014/main" val="1845613299"/>
                      </a:ext>
                    </a:extLst>
                  </a:tr>
                  <a:tr h="370840">
                    <a:tc>
                      <a:txBody>
                        <a:bodyPr/>
                        <a:lstStyle/>
                        <a:p>
                          <a:pPr algn="r"/>
                          <a:r>
                            <a:rPr lang="en-GB" dirty="0"/>
                            <a:t>Casing radius,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𝑐</m:t>
                                  </m:r>
                                </m:sub>
                              </m:sSub>
                            </m:oMath>
                          </a14:m>
                          <a:endParaRPr lang="en-GB" dirty="0"/>
                        </a:p>
                      </a:txBody>
                      <a:tcPr/>
                    </a:tc>
                    <a:tc>
                      <a:txBody>
                        <a:bodyPr/>
                        <a:lstStyle/>
                        <a:p>
                          <a:r>
                            <a:rPr lang="en-GB" dirty="0"/>
                            <a:t>TO BE CONFIRMED</a:t>
                          </a:r>
                        </a:p>
                      </a:txBody>
                      <a:tcPr/>
                    </a:tc>
                    <a:extLst>
                      <a:ext uri="{0D108BD9-81ED-4DB2-BD59-A6C34878D82A}">
                        <a16:rowId xmlns:a16="http://schemas.microsoft.com/office/drawing/2014/main" val="3485276660"/>
                      </a:ext>
                    </a:extLst>
                  </a:tr>
                  <a:tr h="370840">
                    <a:tc>
                      <a:txBody>
                        <a:bodyPr/>
                        <a:lstStyle/>
                        <a:p>
                          <a:pPr algn="r"/>
                          <a:r>
                            <a:rPr lang="en-GB" dirty="0"/>
                            <a:t>Fan speed,</a:t>
                          </a:r>
                          <a:r>
                            <a:rPr lang="en-GB" baseline="0" dirty="0"/>
                            <a:t> </a:t>
                          </a:r>
                          <a14:m>
                            <m:oMath xmlns:m="http://schemas.openxmlformats.org/officeDocument/2006/math">
                              <m:r>
                                <m:rPr>
                                  <m:sty m:val="p"/>
                                </m:rPr>
                                <a:rPr lang="en-GB" b="0" i="0" baseline="0" smtClean="0">
                                  <a:latin typeface="Cambria Math" panose="02040503050406030204" pitchFamily="18" charset="0"/>
                                </a:rPr>
                                <m:t>Ω</m:t>
                              </m:r>
                            </m:oMath>
                          </a14:m>
                          <a:endParaRPr lang="en-GB" dirty="0"/>
                        </a:p>
                      </a:txBody>
                      <a:tcPr/>
                    </a:tc>
                    <a:tc>
                      <a:txBody>
                        <a:bodyPr/>
                        <a:lstStyle/>
                        <a:p>
                          <a:r>
                            <a:rPr lang="en-GB" dirty="0"/>
                            <a:t>7500 RPM</a:t>
                          </a:r>
                        </a:p>
                      </a:txBody>
                      <a:tcPr/>
                    </a:tc>
                    <a:extLst>
                      <a:ext uri="{0D108BD9-81ED-4DB2-BD59-A6C34878D82A}">
                        <a16:rowId xmlns:a16="http://schemas.microsoft.com/office/drawing/2014/main" val="356182395"/>
                      </a:ext>
                    </a:extLst>
                  </a:tr>
                  <a:tr h="370840">
                    <a:tc>
                      <a:txBody>
                        <a:bodyPr/>
                        <a:lstStyle/>
                        <a:p>
                          <a:pPr algn="r"/>
                          <a:r>
                            <a:rPr lang="en-GB" dirty="0"/>
                            <a:t>Diffusion factor,</a:t>
                          </a:r>
                          <a:r>
                            <a:rPr lang="en-GB" baseline="0" dirty="0"/>
                            <a:t> </a:t>
                          </a:r>
                          <a14:m>
                            <m:oMath xmlns:m="http://schemas.openxmlformats.org/officeDocument/2006/math">
                              <m:r>
                                <a:rPr lang="en-GB" b="0" i="1" baseline="0" smtClean="0">
                                  <a:latin typeface="Cambria Math" panose="02040503050406030204" pitchFamily="18" charset="0"/>
                                </a:rPr>
                                <m:t>𝜎</m:t>
                              </m:r>
                            </m:oMath>
                          </a14:m>
                          <a:endParaRPr lang="en-GB" dirty="0"/>
                        </a:p>
                      </a:txBody>
                      <a:tcPr/>
                    </a:tc>
                    <a:tc>
                      <a:txBody>
                        <a:bodyPr/>
                        <a:lstStyle/>
                        <a:p>
                          <a:r>
                            <a:rPr lang="en-GB" dirty="0"/>
                            <a:t>TO BE CONFIRMED</a:t>
                          </a:r>
                        </a:p>
                      </a:txBody>
                      <a:tcPr/>
                    </a:tc>
                    <a:extLst>
                      <a:ext uri="{0D108BD9-81ED-4DB2-BD59-A6C34878D82A}">
                        <a16:rowId xmlns:a16="http://schemas.microsoft.com/office/drawing/2014/main" val="832736021"/>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3377534255"/>
                  </p:ext>
                </p:extLst>
              </p:nvPr>
            </p:nvGraphicFramePr>
            <p:xfrm>
              <a:off x="1787072" y="2013252"/>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15146737"/>
                        </a:ext>
                      </a:extLst>
                    </a:gridCol>
                    <a:gridCol w="4064000">
                      <a:extLst>
                        <a:ext uri="{9D8B030D-6E8A-4147-A177-3AD203B41FA5}">
                          <a16:colId xmlns:a16="http://schemas.microsoft.com/office/drawing/2014/main" val="1666562375"/>
                        </a:ext>
                      </a:extLst>
                    </a:gridCol>
                  </a:tblGrid>
                  <a:tr h="370840">
                    <a:tc>
                      <a:txBody>
                        <a:bodyPr/>
                        <a:lstStyle/>
                        <a:p>
                          <a:pPr algn="r"/>
                          <a:r>
                            <a:rPr lang="en-GB" dirty="0"/>
                            <a:t>Variable</a:t>
                          </a:r>
                        </a:p>
                      </a:txBody>
                      <a:tcPr/>
                    </a:tc>
                    <a:tc>
                      <a:txBody>
                        <a:bodyPr/>
                        <a:lstStyle/>
                        <a:p>
                          <a:r>
                            <a:rPr lang="en-GB" dirty="0"/>
                            <a:t>Value</a:t>
                          </a:r>
                        </a:p>
                      </a:txBody>
                      <a:tcPr/>
                    </a:tc>
                    <a:extLst>
                      <a:ext uri="{0D108BD9-81ED-4DB2-BD59-A6C34878D82A}">
                        <a16:rowId xmlns:a16="http://schemas.microsoft.com/office/drawing/2014/main" val="1947969604"/>
                      </a:ext>
                    </a:extLst>
                  </a:tr>
                  <a:tr h="370840">
                    <a:tc>
                      <a:txBody>
                        <a:bodyPr/>
                        <a:lstStyle/>
                        <a:p>
                          <a:endParaRPr lang="en-US"/>
                        </a:p>
                      </a:txBody>
                      <a:tcPr>
                        <a:blipFill>
                          <a:blip r:embed="rId2"/>
                          <a:stretch>
                            <a:fillRect t="-100000" r="-100000" b="-393333"/>
                          </a:stretch>
                        </a:blipFill>
                      </a:tcPr>
                    </a:tc>
                    <a:tc>
                      <a:txBody>
                        <a:bodyPr/>
                        <a:lstStyle/>
                        <a:p>
                          <a:r>
                            <a:rPr lang="en-GB" dirty="0"/>
                            <a:t>0.85</a:t>
                          </a:r>
                        </a:p>
                      </a:txBody>
                      <a:tcPr/>
                    </a:tc>
                    <a:extLst>
                      <a:ext uri="{0D108BD9-81ED-4DB2-BD59-A6C34878D82A}">
                        <a16:rowId xmlns:a16="http://schemas.microsoft.com/office/drawing/2014/main" val="220644598"/>
                      </a:ext>
                    </a:extLst>
                  </a:tr>
                  <a:tr h="370840">
                    <a:tc>
                      <a:txBody>
                        <a:bodyPr/>
                        <a:lstStyle/>
                        <a:p>
                          <a:endParaRPr lang="en-US"/>
                        </a:p>
                      </a:txBody>
                      <a:tcPr>
                        <a:blipFill>
                          <a:blip r:embed="rId2"/>
                          <a:stretch>
                            <a:fillRect t="-206897" r="-100000" b="-306897"/>
                          </a:stretch>
                        </a:blipFill>
                      </a:tcPr>
                    </a:tc>
                    <a:tc>
                      <a:txBody>
                        <a:bodyPr/>
                        <a:lstStyle/>
                        <a:p>
                          <a:r>
                            <a:rPr lang="en-GB" dirty="0"/>
                            <a:t>0.25</a:t>
                          </a:r>
                        </a:p>
                      </a:txBody>
                      <a:tcPr/>
                    </a:tc>
                    <a:extLst>
                      <a:ext uri="{0D108BD9-81ED-4DB2-BD59-A6C34878D82A}">
                        <a16:rowId xmlns:a16="http://schemas.microsoft.com/office/drawing/2014/main" val="1845613299"/>
                      </a:ext>
                    </a:extLst>
                  </a:tr>
                  <a:tr h="370840">
                    <a:tc>
                      <a:txBody>
                        <a:bodyPr/>
                        <a:lstStyle/>
                        <a:p>
                          <a:endParaRPr lang="en-US"/>
                        </a:p>
                      </a:txBody>
                      <a:tcPr>
                        <a:blipFill>
                          <a:blip r:embed="rId2"/>
                          <a:stretch>
                            <a:fillRect t="-306897" r="-100000" b="-206897"/>
                          </a:stretch>
                        </a:blipFill>
                      </a:tcPr>
                    </a:tc>
                    <a:tc>
                      <a:txBody>
                        <a:bodyPr/>
                        <a:lstStyle/>
                        <a:p>
                          <a:r>
                            <a:rPr lang="en-GB" dirty="0"/>
                            <a:t>TO BE CONFIRMED</a:t>
                          </a:r>
                        </a:p>
                      </a:txBody>
                      <a:tcPr/>
                    </a:tc>
                    <a:extLst>
                      <a:ext uri="{0D108BD9-81ED-4DB2-BD59-A6C34878D82A}">
                        <a16:rowId xmlns:a16="http://schemas.microsoft.com/office/drawing/2014/main" val="3485276660"/>
                      </a:ext>
                    </a:extLst>
                  </a:tr>
                  <a:tr h="370840">
                    <a:tc>
                      <a:txBody>
                        <a:bodyPr/>
                        <a:lstStyle/>
                        <a:p>
                          <a:endParaRPr lang="en-US"/>
                        </a:p>
                      </a:txBody>
                      <a:tcPr>
                        <a:blipFill>
                          <a:blip r:embed="rId2"/>
                          <a:stretch>
                            <a:fillRect t="-393333" r="-100000" b="-100000"/>
                          </a:stretch>
                        </a:blipFill>
                      </a:tcPr>
                    </a:tc>
                    <a:tc>
                      <a:txBody>
                        <a:bodyPr/>
                        <a:lstStyle/>
                        <a:p>
                          <a:r>
                            <a:rPr lang="en-GB" dirty="0"/>
                            <a:t>7500 RPM</a:t>
                          </a:r>
                        </a:p>
                      </a:txBody>
                      <a:tcPr/>
                    </a:tc>
                    <a:extLst>
                      <a:ext uri="{0D108BD9-81ED-4DB2-BD59-A6C34878D82A}">
                        <a16:rowId xmlns:a16="http://schemas.microsoft.com/office/drawing/2014/main" val="356182395"/>
                      </a:ext>
                    </a:extLst>
                  </a:tr>
                  <a:tr h="370840">
                    <a:tc>
                      <a:txBody>
                        <a:bodyPr/>
                        <a:lstStyle/>
                        <a:p>
                          <a:endParaRPr lang="en-US"/>
                        </a:p>
                      </a:txBody>
                      <a:tcPr>
                        <a:blipFill>
                          <a:blip r:embed="rId2"/>
                          <a:stretch>
                            <a:fillRect t="-510345" r="-100000" b="-3448"/>
                          </a:stretch>
                        </a:blipFill>
                      </a:tcPr>
                    </a:tc>
                    <a:tc>
                      <a:txBody>
                        <a:bodyPr/>
                        <a:lstStyle/>
                        <a:p>
                          <a:r>
                            <a:rPr lang="en-GB" dirty="0"/>
                            <a:t>TO BE CONFIRMED</a:t>
                          </a:r>
                        </a:p>
                      </a:txBody>
                      <a:tcPr/>
                    </a:tc>
                    <a:extLst>
                      <a:ext uri="{0D108BD9-81ED-4DB2-BD59-A6C34878D82A}">
                        <a16:rowId xmlns:a16="http://schemas.microsoft.com/office/drawing/2014/main" val="832736021"/>
                      </a:ext>
                    </a:extLst>
                  </a:tr>
                </a:tbl>
              </a:graphicData>
            </a:graphic>
          </p:graphicFrame>
        </mc:Fallback>
      </mc:AlternateContent>
    </p:spTree>
    <p:extLst>
      <p:ext uri="{BB962C8B-B14F-4D97-AF65-F5344CB8AC3E}">
        <p14:creationId xmlns:p14="http://schemas.microsoft.com/office/powerpoint/2010/main" val="1347486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Results (so far)</a:t>
            </a:r>
          </a:p>
        </p:txBody>
      </p:sp>
      <p:sp>
        <p:nvSpPr>
          <p:cNvPr id="6" name="Text Placeholder 5"/>
          <p:cNvSpPr>
            <a:spLocks noGrp="1"/>
          </p:cNvSpPr>
          <p:nvPr>
            <p:ph type="body" idx="1"/>
          </p:nvPr>
        </p:nvSpPr>
        <p:spPr>
          <a:xfrm>
            <a:off x="838200" y="1825625"/>
            <a:ext cx="10515600" cy="3914775"/>
          </a:xfrm>
        </p:spPr>
        <p:txBody>
          <a:bodyPr/>
          <a:lstStyle/>
          <a:p>
            <a:endParaRPr lang="en-GB" dirty="0"/>
          </a:p>
        </p:txBody>
      </p:sp>
    </p:spTree>
    <p:extLst>
      <p:ext uri="{BB962C8B-B14F-4D97-AF65-F5344CB8AC3E}">
        <p14:creationId xmlns:p14="http://schemas.microsoft.com/office/powerpoint/2010/main" val="3176864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905" y="1320006"/>
            <a:ext cx="5842590" cy="4099024"/>
          </a:xfrm>
          <a:prstGeom prst="rect">
            <a:avLst/>
          </a:prstGeom>
        </p:spPr>
      </p:pic>
      <p:sp>
        <p:nvSpPr>
          <p:cNvPr id="7" name="TextBox 6"/>
          <p:cNvSpPr txBox="1"/>
          <p:nvPr/>
        </p:nvSpPr>
        <p:spPr>
          <a:xfrm>
            <a:off x="825500" y="444500"/>
            <a:ext cx="8597900" cy="769441"/>
          </a:xfrm>
          <a:prstGeom prst="rect">
            <a:avLst/>
          </a:prstGeom>
          <a:noFill/>
        </p:spPr>
        <p:txBody>
          <a:bodyPr wrap="square" rtlCol="0">
            <a:spAutoFit/>
          </a:bodyPr>
          <a:lstStyle/>
          <a:p>
            <a:r>
              <a:rPr lang="en-GB" sz="4400" dirty="0">
                <a:latin typeface="Calibri" panose="020F0502020204030204" pitchFamily="34" charset="0"/>
                <a:cs typeface="Calibri" panose="020F0502020204030204" pitchFamily="34" charset="0"/>
              </a:rPr>
              <a:t>Ideal Case</a:t>
            </a:r>
          </a:p>
        </p:txBody>
      </p:sp>
    </p:spTree>
    <p:extLst>
      <p:ext uri="{BB962C8B-B14F-4D97-AF65-F5344CB8AC3E}">
        <p14:creationId xmlns:p14="http://schemas.microsoft.com/office/powerpoint/2010/main" val="213826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9361"/>
            <a:ext cx="10515600" cy="1325563"/>
          </a:xfrm>
        </p:spPr>
        <p:txBody>
          <a:bodyPr>
            <a:normAutofit/>
          </a:bodyPr>
          <a:lstStyle/>
          <a:p>
            <a:r>
              <a:rPr lang="en-GB" sz="4000" dirty="0"/>
              <a:t>Figure of Merit</a:t>
            </a:r>
          </a:p>
        </p:txBody>
      </p:sp>
      <mc:AlternateContent xmlns:mc="http://schemas.openxmlformats.org/markup-compatibility/2006" xmlns:a14="http://schemas.microsoft.com/office/drawing/2010/main">
        <mc:Choice Requires="a14">
          <p:sp>
            <p:nvSpPr>
              <p:cNvPr id="4" name="Google Shape;101;g6b1ba9cacb_0_0"/>
              <p:cNvSpPr txBox="1">
                <a:spLocks noGrp="1"/>
              </p:cNvSpPr>
              <p:nvPr>
                <p:ph type="body" idx="1"/>
              </p:nvPr>
            </p:nvSpPr>
            <p:spPr>
              <a:xfrm>
                <a:off x="6096000" y="850900"/>
                <a:ext cx="4001421" cy="2122487"/>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lvl="0" indent="0" algn="ctr" rtl="0">
                  <a:spcBef>
                    <a:spcPts val="1000"/>
                  </a:spcBef>
                  <a:spcAft>
                    <a:spcPts val="0"/>
                  </a:spcAft>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𝑀</m:t>
                          </m:r>
                        </m:e>
                        <m:sub>
                          <m:r>
                            <a:rPr lang="en-GB" b="0" i="1" smtClean="0">
                              <a:latin typeface="Cambria Math" panose="02040503050406030204" pitchFamily="18" charset="0"/>
                            </a:rPr>
                            <m:t>𝐹</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𝑇</m:t>
                              </m:r>
                            </m:sub>
                          </m:sSub>
                        </m:num>
                        <m:den>
                          <m:r>
                            <a:rPr lang="en-GB" b="0" i="1" smtClean="0">
                              <a:latin typeface="Cambria Math" panose="02040503050406030204" pitchFamily="18" charset="0"/>
                            </a:rPr>
                            <m:t>𝑃</m:t>
                          </m:r>
                        </m:den>
                      </m:f>
                      <m:rad>
                        <m:radPr>
                          <m:degHide m:val="on"/>
                          <m:ctrlPr>
                            <a:rPr lang="en-GB" b="0" i="1" smtClean="0">
                              <a:latin typeface="Cambria Math" panose="02040503050406030204" pitchFamily="18" charset="0"/>
                            </a:rPr>
                          </m:ctrlPr>
                        </m:radPr>
                        <m:deg/>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𝑇</m:t>
                                  </m:r>
                                </m:sub>
                              </m:sSub>
                            </m:num>
                            <m:den>
                              <m:r>
                                <a:rPr lang="en-GB" b="0" i="1" smtClean="0">
                                  <a:latin typeface="Cambria Math" panose="02040503050406030204" pitchFamily="18" charset="0"/>
                                </a:rPr>
                                <m:t>2</m:t>
                              </m:r>
                              <m:r>
                                <a:rPr lang="en-GB" b="0" i="1" smtClean="0">
                                  <a:latin typeface="Cambria Math" panose="02040503050406030204" pitchFamily="18" charset="0"/>
                                </a:rPr>
                                <m:t>𝜌</m:t>
                              </m:r>
                              <m:r>
                                <a:rPr lang="en-GB" b="0" i="1" smtClean="0">
                                  <a:latin typeface="Cambria Math" panose="02040503050406030204" pitchFamily="18" charset="0"/>
                                </a:rPr>
                                <m:t>𝐴</m:t>
                              </m:r>
                            </m:den>
                          </m:f>
                        </m:e>
                      </m:rad>
                    </m:oMath>
                  </m:oMathPara>
                </a14:m>
                <a:endParaRPr lang="en-GB" dirty="0"/>
              </a:p>
            </p:txBody>
          </p:sp>
        </mc:Choice>
        <mc:Fallback xmlns="">
          <p:sp>
            <p:nvSpPr>
              <p:cNvPr id="4" name="Google Shape;101;g6b1ba9cacb_0_0"/>
              <p:cNvSpPr txBox="1">
                <a:spLocks noGrp="1" noRot="1" noChangeAspect="1" noMove="1" noResize="1" noEditPoints="1" noAdjustHandles="1" noChangeArrowheads="1" noChangeShapeType="1" noTextEdit="1"/>
              </p:cNvSpPr>
              <p:nvPr>
                <p:ph type="body" idx="1"/>
              </p:nvPr>
            </p:nvSpPr>
            <p:spPr>
              <a:xfrm>
                <a:off x="6096000" y="850900"/>
                <a:ext cx="4001421" cy="2122487"/>
              </a:xfrm>
              <a:prstGeom prst="roundRect">
                <a:avLst/>
              </a:prstGeom>
              <a:blipFill>
                <a:blip r:embed="rId3"/>
                <a:stretch>
                  <a:fillRect/>
                </a:stretch>
              </a:blipFill>
            </p:spPr>
            <p:txBody>
              <a:bodyPr/>
              <a:lstStyle/>
              <a:p>
                <a:r>
                  <a:rPr lang="en-GB">
                    <a:noFill/>
                  </a:rPr>
                  <a:t> </a:t>
                </a:r>
              </a:p>
            </p:txBody>
          </p:sp>
        </mc:Fallback>
      </mc:AlternateContent>
      <p:sp>
        <p:nvSpPr>
          <p:cNvPr id="5" name="Title 1"/>
          <p:cNvSpPr txBox="1">
            <a:spLocks/>
          </p:cNvSpPr>
          <p:nvPr/>
        </p:nvSpPr>
        <p:spPr>
          <a:xfrm>
            <a:off x="838200" y="3371848"/>
            <a:ext cx="52578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4000" dirty="0"/>
              <a:t>Other Benefits</a:t>
            </a:r>
          </a:p>
        </p:txBody>
      </p:sp>
      <p:sp>
        <p:nvSpPr>
          <p:cNvPr id="6" name="TextBox 5"/>
          <p:cNvSpPr txBox="1"/>
          <p:nvPr/>
        </p:nvSpPr>
        <p:spPr>
          <a:xfrm>
            <a:off x="6095999" y="3557575"/>
            <a:ext cx="4001421" cy="954107"/>
          </a:xfrm>
          <a:prstGeom prst="rect">
            <a:avLst/>
          </a:prstGeom>
          <a:noFill/>
        </p:spPr>
        <p:txBody>
          <a:bodyPr wrap="square" rtlCol="0">
            <a:spAutoFit/>
          </a:bodyPr>
          <a:lstStyle/>
          <a:p>
            <a:pPr marL="285750" indent="-285750">
              <a:buFont typeface="Arial" panose="020B0604020202020204" pitchFamily="34" charset="0"/>
              <a:buChar char="•"/>
            </a:pPr>
            <a:r>
              <a:rPr lang="en-GB" sz="2800" dirty="0">
                <a:latin typeface="Calibri" panose="020F0502020204030204" pitchFamily="34" charset="0"/>
                <a:cs typeface="Calibri" panose="020F0502020204030204" pitchFamily="34" charset="0"/>
              </a:rPr>
              <a:t>Casing reduces noise</a:t>
            </a:r>
          </a:p>
          <a:p>
            <a:pPr marL="285750" indent="-285750">
              <a:buFont typeface="Arial" panose="020B0604020202020204" pitchFamily="34" charset="0"/>
              <a:buChar char="•"/>
            </a:pPr>
            <a:r>
              <a:rPr lang="en-GB" sz="2800" dirty="0">
                <a:latin typeface="Calibri" panose="020F0502020204030204" pitchFamily="34" charset="0"/>
                <a:cs typeface="Calibri" panose="020F0502020204030204" pitchFamily="34" charset="0"/>
              </a:rPr>
              <a:t>Blades shielded – SAFER</a:t>
            </a:r>
          </a:p>
        </p:txBody>
      </p:sp>
    </p:spTree>
    <p:extLst>
      <p:ext uri="{BB962C8B-B14F-4D97-AF65-F5344CB8AC3E}">
        <p14:creationId xmlns:p14="http://schemas.microsoft.com/office/powerpoint/2010/main" val="320662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 name="Group 9"/>
          <p:cNvGrpSpPr/>
          <p:nvPr/>
        </p:nvGrpSpPr>
        <p:grpSpPr>
          <a:xfrm>
            <a:off x="1270985" y="3652915"/>
            <a:ext cx="3200400" cy="818287"/>
            <a:chOff x="1193800" y="3693250"/>
            <a:chExt cx="3200400" cy="818287"/>
          </a:xfrm>
        </p:grpSpPr>
        <p:sp>
          <p:nvSpPr>
            <p:cNvPr id="2" name="Oval 1"/>
            <p:cNvSpPr/>
            <p:nvPr/>
          </p:nvSpPr>
          <p:spPr>
            <a:xfrm>
              <a:off x="11938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 name="Oval 5"/>
            <p:cNvSpPr/>
            <p:nvPr/>
          </p:nvSpPr>
          <p:spPr>
            <a:xfrm>
              <a:off x="27940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Isosceles Triangle 2"/>
            <p:cNvSpPr/>
            <p:nvPr/>
          </p:nvSpPr>
          <p:spPr>
            <a:xfrm>
              <a:off x="2603500" y="3952737"/>
              <a:ext cx="381000" cy="330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 name="Straight Connector 6"/>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2" name="Group 11"/>
          <p:cNvGrpSpPr/>
          <p:nvPr/>
        </p:nvGrpSpPr>
        <p:grpSpPr>
          <a:xfrm>
            <a:off x="7005035" y="939954"/>
            <a:ext cx="4008811" cy="1319938"/>
            <a:chOff x="7390190" y="3708693"/>
            <a:chExt cx="4008811" cy="1319938"/>
          </a:xfrm>
        </p:grpSpPr>
        <p:grpSp>
          <p:nvGrpSpPr>
            <p:cNvPr id="13" name="Group 12"/>
            <p:cNvGrpSpPr/>
            <p:nvPr/>
          </p:nvGrpSpPr>
          <p:grpSpPr>
            <a:xfrm>
              <a:off x="7797800" y="3708693"/>
              <a:ext cx="3200400" cy="818287"/>
              <a:chOff x="1193800" y="3693250"/>
              <a:chExt cx="3200400" cy="818287"/>
            </a:xfrm>
          </p:grpSpPr>
          <p:sp>
            <p:nvSpPr>
              <p:cNvPr id="14" name="Oval 13"/>
              <p:cNvSpPr/>
              <p:nvPr/>
            </p:nvSpPr>
            <p:spPr>
              <a:xfrm>
                <a:off x="11938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Oval 14"/>
              <p:cNvSpPr/>
              <p:nvPr/>
            </p:nvSpPr>
            <p:spPr>
              <a:xfrm>
                <a:off x="2794000" y="4117837"/>
                <a:ext cx="1600200" cy="1874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Isosceles Triangle 15"/>
              <p:cNvSpPr/>
              <p:nvPr/>
            </p:nvSpPr>
            <p:spPr>
              <a:xfrm>
                <a:off x="2603500" y="3952737"/>
                <a:ext cx="381000" cy="330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7" name="Straight Connector 16"/>
              <p:cNvCxnSpPr/>
              <p:nvPr/>
            </p:nvCxnSpPr>
            <p:spPr>
              <a:xfrm>
                <a:off x="2784303" y="3693250"/>
                <a:ext cx="9697" cy="81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1" name="Teardrop 10"/>
            <p:cNvSpPr/>
            <p:nvPr/>
          </p:nvSpPr>
          <p:spPr>
            <a:xfrm rot="5400000">
              <a:off x="7047144"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Teardrop 18"/>
            <p:cNvSpPr/>
            <p:nvPr/>
          </p:nvSpPr>
          <p:spPr>
            <a:xfrm rot="16200000" flipH="1">
              <a:off x="10738748" y="4368377"/>
              <a:ext cx="1003300" cy="317207"/>
            </a:xfrm>
            <a:prstGeom prst="teardrop">
              <a:avLst>
                <a:gd name="adj" fmla="val 1421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21" name="Google Shape;101;g6b1ba9cacb_0_0"/>
              <p:cNvSpPr txBox="1">
                <a:spLocks/>
              </p:cNvSpPr>
              <p:nvPr/>
            </p:nvSpPr>
            <p:spPr>
              <a:xfrm>
                <a:off x="7293496" y="3185038"/>
                <a:ext cx="3429000" cy="6712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14:m>
                  <m:oMathPara xmlns:m="http://schemas.openxmlformats.org/officeDocument/2006/math">
                    <m:oMathParaPr>
                      <m:jc m:val="centerGroup"/>
                    </m:oMathParaPr>
                    <m:oMath xmlns:m="http://schemas.openxmlformats.org/officeDocument/2006/math">
                      <m:sSub>
                        <m:sSubPr>
                          <m:ctrlPr>
                            <a:rPr lang="ar-AE" i="1" smtClean="0">
                              <a:latin typeface="Cambria Math" panose="02040503050406030204" pitchFamily="18" charset="0"/>
                            </a:rPr>
                          </m:ctrlPr>
                        </m:sSubPr>
                        <m:e>
                          <m:r>
                            <a:rPr lang="ar-AE" i="1" smtClean="0">
                              <a:latin typeface="Cambria Math" panose="02040503050406030204" pitchFamily="18" charset="0"/>
                            </a:rPr>
                            <m:t>𝑀</m:t>
                          </m:r>
                        </m:e>
                        <m:sub>
                          <m:r>
                            <a:rPr lang="ar-AE" i="1" smtClean="0">
                              <a:latin typeface="Cambria Math" panose="02040503050406030204" pitchFamily="18" charset="0"/>
                            </a:rPr>
                            <m:t>𝐹</m:t>
                          </m:r>
                        </m:sub>
                      </m:sSub>
                      <m:r>
                        <a:rPr lang="ar-AE" i="1" smtClean="0">
                          <a:latin typeface="Cambria Math" panose="02040503050406030204" pitchFamily="18" charset="0"/>
                        </a:rPr>
                        <m:t>=</m:t>
                      </m:r>
                      <m:rad>
                        <m:radPr>
                          <m:degHide m:val="on"/>
                          <m:ctrlPr>
                            <a:rPr lang="ar-AE"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𝜎</m:t>
                          </m:r>
                        </m:e>
                      </m:rad>
                    </m:oMath>
                  </m:oMathPara>
                </a14:m>
                <a:endParaRPr lang="ar-AE" dirty="0"/>
              </a:p>
              <a:p>
                <a:pPr marL="0" indent="0">
                  <a:buFont typeface="Arial"/>
                  <a:buNone/>
                </a:pPr>
                <a:endParaRPr lang="ar-AE" dirty="0"/>
              </a:p>
              <a:p>
                <a:pPr marL="0" indent="0">
                  <a:buFont typeface="Arial"/>
                  <a:buNone/>
                </a:pPr>
                <a:endParaRPr lang="ar-AE" dirty="0"/>
              </a:p>
            </p:txBody>
          </p:sp>
        </mc:Choice>
        <mc:Fallback xmlns="">
          <p:sp>
            <p:nvSpPr>
              <p:cNvPr id="21" name="Google Shape;101;g6b1ba9cacb_0_0"/>
              <p:cNvSpPr txBox="1">
                <a:spLocks noRot="1" noChangeAspect="1" noMove="1" noResize="1" noEditPoints="1" noAdjustHandles="1" noChangeArrowheads="1" noChangeShapeType="1" noTextEdit="1"/>
              </p:cNvSpPr>
              <p:nvPr/>
            </p:nvSpPr>
            <p:spPr>
              <a:xfrm>
                <a:off x="7293496" y="3185038"/>
                <a:ext cx="3429000" cy="671227"/>
              </a:xfrm>
              <a:prstGeom prst="rect">
                <a:avLst/>
              </a:prstGeom>
              <a:blipFill>
                <a:blip r:embed="rId3"/>
                <a:stretch>
                  <a:fillRect l="-3552" t="-8108" b="-154054"/>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Google Shape;101;g6b1ba9cacb_0_0"/>
              <p:cNvSpPr txBox="1">
                <a:spLocks/>
              </p:cNvSpPr>
              <p:nvPr/>
            </p:nvSpPr>
            <p:spPr>
              <a:xfrm>
                <a:off x="1156685" y="2985019"/>
                <a:ext cx="3429000" cy="6712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14:m>
                  <m:oMathPara xmlns:m="http://schemas.openxmlformats.org/officeDocument/2006/math">
                    <m:oMathParaPr>
                      <m:jc m:val="centerGroup"/>
                    </m:oMathParaPr>
                    <m:oMath xmlns:m="http://schemas.openxmlformats.org/officeDocument/2006/math">
                      <m:sSub>
                        <m:sSubPr>
                          <m:ctrlPr>
                            <a:rPr lang="ar-AE" i="1" smtClean="0">
                              <a:latin typeface="Cambria Math" panose="02040503050406030204" pitchFamily="18" charset="0"/>
                            </a:rPr>
                          </m:ctrlPr>
                        </m:sSubPr>
                        <m:e>
                          <m:r>
                            <a:rPr lang="ar-AE" i="1" smtClean="0">
                              <a:latin typeface="Cambria Math" panose="02040503050406030204" pitchFamily="18" charset="0"/>
                            </a:rPr>
                            <m:t>𝑀</m:t>
                          </m:r>
                        </m:e>
                        <m:sub>
                          <m:r>
                            <a:rPr lang="ar-AE" i="1" smtClean="0">
                              <a:latin typeface="Cambria Math" panose="02040503050406030204" pitchFamily="18" charset="0"/>
                            </a:rPr>
                            <m:t>𝐹</m:t>
                          </m:r>
                        </m:sub>
                      </m:sSub>
                      <m:r>
                        <a:rPr lang="ar-AE" i="1" smtClean="0">
                          <a:latin typeface="Cambria Math" panose="02040503050406030204" pitchFamily="18" charset="0"/>
                        </a:rPr>
                        <m:t>=</m:t>
                      </m:r>
                      <m:r>
                        <a:rPr lang="en-GB" b="0" i="1" smtClean="0">
                          <a:latin typeface="Cambria Math" panose="02040503050406030204" pitchFamily="18" charset="0"/>
                        </a:rPr>
                        <m:t>1</m:t>
                      </m:r>
                    </m:oMath>
                  </m:oMathPara>
                </a14:m>
                <a:endParaRPr lang="ar-AE" dirty="0"/>
              </a:p>
              <a:p>
                <a:pPr marL="0" indent="0">
                  <a:buFont typeface="Arial"/>
                  <a:buNone/>
                </a:pPr>
                <a:endParaRPr lang="ar-AE" dirty="0"/>
              </a:p>
              <a:p>
                <a:pPr marL="0" indent="0">
                  <a:buFont typeface="Arial"/>
                  <a:buNone/>
                </a:pPr>
                <a:endParaRPr lang="ar-AE" dirty="0"/>
              </a:p>
            </p:txBody>
          </p:sp>
        </mc:Choice>
        <mc:Fallback xmlns="">
          <p:sp>
            <p:nvSpPr>
              <p:cNvPr id="22" name="Google Shape;101;g6b1ba9cacb_0_0"/>
              <p:cNvSpPr txBox="1">
                <a:spLocks noRot="1" noChangeAspect="1" noMove="1" noResize="1" noEditPoints="1" noAdjustHandles="1" noChangeArrowheads="1" noChangeShapeType="1" noTextEdit="1"/>
              </p:cNvSpPr>
              <p:nvPr/>
            </p:nvSpPr>
            <p:spPr>
              <a:xfrm>
                <a:off x="1156685" y="2985019"/>
                <a:ext cx="3429000" cy="671228"/>
              </a:xfrm>
              <a:prstGeom prst="rect">
                <a:avLst/>
              </a:prstGeom>
              <a:blipFill>
                <a:blip r:embed="rId4"/>
                <a:stretch>
                  <a:fillRect l="-3737" t="-15455" b="-149091"/>
                </a:stretch>
              </a:blipFill>
              <a:ln>
                <a:noFill/>
              </a:ln>
            </p:spPr>
            <p:txBody>
              <a:bodyPr/>
              <a:lstStyle/>
              <a:p>
                <a:r>
                  <a:rPr lang="en-GB">
                    <a:noFill/>
                  </a:rPr>
                  <a:t> </a:t>
                </a:r>
              </a:p>
            </p:txBody>
          </p:sp>
        </mc:Fallback>
      </mc:AlternateContent>
      <p:cxnSp>
        <p:nvCxnSpPr>
          <p:cNvPr id="20" name="Straight Arrow Connector 19"/>
          <p:cNvCxnSpPr/>
          <p:nvPr/>
        </p:nvCxnSpPr>
        <p:spPr>
          <a:xfrm>
            <a:off x="1247838" y="4742873"/>
            <a:ext cx="322354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7389498" y="1692938"/>
            <a:ext cx="322354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7531100" y="2531138"/>
            <a:ext cx="29464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8822345" y="2620476"/>
                <a:ext cx="381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𝐴</m:t>
                          </m:r>
                        </m:e>
                        <m:sub>
                          <m:r>
                            <a:rPr lang="en-GB" sz="1800" b="0" i="1" smtClean="0">
                              <a:latin typeface="Cambria Math" panose="02040503050406030204" pitchFamily="18" charset="0"/>
                            </a:rPr>
                            <m:t>𝐸</m:t>
                          </m:r>
                        </m:sub>
                      </m:sSub>
                    </m:oMath>
                  </m:oMathPara>
                </a14:m>
                <a:endParaRPr lang="en-GB" dirty="0"/>
              </a:p>
            </p:txBody>
          </p:sp>
        </mc:Choice>
        <mc:Fallback xmlns="">
          <p:sp>
            <p:nvSpPr>
              <p:cNvPr id="24" name="TextBox 23"/>
              <p:cNvSpPr txBox="1">
                <a:spLocks noRot="1" noChangeAspect="1" noMove="1" noResize="1" noEditPoints="1" noAdjustHandles="1" noChangeArrowheads="1" noChangeShapeType="1" noTextEdit="1"/>
              </p:cNvSpPr>
              <p:nvPr/>
            </p:nvSpPr>
            <p:spPr>
              <a:xfrm>
                <a:off x="8822345" y="2620476"/>
                <a:ext cx="381000" cy="369332"/>
              </a:xfrm>
              <a:prstGeom prst="rect">
                <a:avLst/>
              </a:prstGeom>
              <a:blipFill>
                <a:blip r:embed="rId5"/>
                <a:stretch>
                  <a:fillRect r="-6349"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680685" y="4742873"/>
                <a:ext cx="381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𝐴</m:t>
                      </m:r>
                    </m:oMath>
                  </m:oMathPara>
                </a14:m>
                <a:endParaRPr lang="en-GB" sz="1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2680685" y="4742873"/>
                <a:ext cx="381000"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8822345" y="1784460"/>
                <a:ext cx="381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𝐴</m:t>
                      </m:r>
                    </m:oMath>
                  </m:oMathPara>
                </a14:m>
                <a:endParaRPr lang="en-GB" dirty="0"/>
              </a:p>
            </p:txBody>
          </p:sp>
        </mc:Choice>
        <mc:Fallback xmlns="">
          <p:sp>
            <p:nvSpPr>
              <p:cNvPr id="30" name="TextBox 29"/>
              <p:cNvSpPr txBox="1">
                <a:spLocks noRot="1" noChangeAspect="1" noMove="1" noResize="1" noEditPoints="1" noAdjustHandles="1" noChangeArrowheads="1" noChangeShapeType="1" noTextEdit="1"/>
              </p:cNvSpPr>
              <p:nvPr/>
            </p:nvSpPr>
            <p:spPr>
              <a:xfrm>
                <a:off x="8822345" y="1784460"/>
                <a:ext cx="381000"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Google Shape;101;g6b1ba9cacb_0_0"/>
              <p:cNvSpPr txBox="1">
                <a:spLocks/>
              </p:cNvSpPr>
              <p:nvPr/>
            </p:nvSpPr>
            <p:spPr>
              <a:xfrm>
                <a:off x="1449911" y="710482"/>
                <a:ext cx="2819400" cy="1375940"/>
              </a:xfrm>
              <a:prstGeom prst="roundRect">
                <a:avLst/>
              </a:prstGeom>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14:m>
                  <m:oMathPara xmlns:m="http://schemas.openxmlformats.org/officeDocument/2006/math">
                    <m:oMathParaPr>
                      <m:jc m:val="centerGroup"/>
                    </m:oMathParaPr>
                    <m:oMath xmlns:m="http://schemas.openxmlformats.org/officeDocument/2006/math">
                      <m:sSub>
                        <m:sSubPr>
                          <m:ctrlPr>
                            <a:rPr lang="ar-AE" i="1" smtClean="0">
                              <a:solidFill>
                                <a:schemeClr val="bg1">
                                  <a:lumMod val="65000"/>
                                </a:schemeClr>
                              </a:solidFill>
                              <a:latin typeface="Cambria Math" panose="02040503050406030204" pitchFamily="18" charset="0"/>
                            </a:rPr>
                          </m:ctrlPr>
                        </m:sSubPr>
                        <m:e>
                          <m:r>
                            <a:rPr lang="ar-AE" i="1" smtClean="0">
                              <a:solidFill>
                                <a:schemeClr val="bg1">
                                  <a:lumMod val="65000"/>
                                </a:schemeClr>
                              </a:solidFill>
                              <a:latin typeface="Cambria Math" panose="02040503050406030204" pitchFamily="18" charset="0"/>
                            </a:rPr>
                            <m:t>𝑀</m:t>
                          </m:r>
                        </m:e>
                        <m:sub>
                          <m:r>
                            <a:rPr lang="ar-AE" i="1" smtClean="0">
                              <a:solidFill>
                                <a:schemeClr val="bg1">
                                  <a:lumMod val="65000"/>
                                </a:schemeClr>
                              </a:solidFill>
                              <a:latin typeface="Cambria Math" panose="02040503050406030204" pitchFamily="18" charset="0"/>
                            </a:rPr>
                            <m:t>𝐹</m:t>
                          </m:r>
                        </m:sub>
                      </m:sSub>
                      <m:r>
                        <a:rPr lang="ar-AE" i="1" smtClean="0">
                          <a:solidFill>
                            <a:schemeClr val="bg1">
                              <a:lumMod val="65000"/>
                            </a:schemeClr>
                          </a:solidFill>
                          <a:latin typeface="Cambria Math" panose="02040503050406030204" pitchFamily="18" charset="0"/>
                        </a:rPr>
                        <m:t>=</m:t>
                      </m:r>
                      <m:f>
                        <m:fPr>
                          <m:ctrlPr>
                            <a:rPr lang="ar-AE" i="1" smtClean="0">
                              <a:solidFill>
                                <a:schemeClr val="bg1">
                                  <a:lumMod val="65000"/>
                                </a:schemeClr>
                              </a:solidFill>
                              <a:latin typeface="Cambria Math" panose="02040503050406030204" pitchFamily="18" charset="0"/>
                            </a:rPr>
                          </m:ctrlPr>
                        </m:fPr>
                        <m:num>
                          <m:sSub>
                            <m:sSubPr>
                              <m:ctrlPr>
                                <a:rPr lang="ar-AE" i="1" smtClean="0">
                                  <a:solidFill>
                                    <a:schemeClr val="bg1">
                                      <a:lumMod val="65000"/>
                                    </a:schemeClr>
                                  </a:solidFill>
                                  <a:latin typeface="Cambria Math" panose="02040503050406030204" pitchFamily="18" charset="0"/>
                                </a:rPr>
                              </m:ctrlPr>
                            </m:sSubPr>
                            <m:e>
                              <m:r>
                                <a:rPr lang="ar-AE" i="1" smtClean="0">
                                  <a:solidFill>
                                    <a:schemeClr val="bg1">
                                      <a:lumMod val="65000"/>
                                    </a:schemeClr>
                                  </a:solidFill>
                                  <a:latin typeface="Cambria Math" panose="02040503050406030204" pitchFamily="18" charset="0"/>
                                </a:rPr>
                                <m:t>𝑇</m:t>
                              </m:r>
                            </m:e>
                            <m:sub>
                              <m:r>
                                <a:rPr lang="ar-AE" i="1" smtClean="0">
                                  <a:solidFill>
                                    <a:schemeClr val="bg1">
                                      <a:lumMod val="65000"/>
                                    </a:schemeClr>
                                  </a:solidFill>
                                  <a:latin typeface="Cambria Math" panose="02040503050406030204" pitchFamily="18" charset="0"/>
                                </a:rPr>
                                <m:t>𝑇</m:t>
                              </m:r>
                            </m:sub>
                          </m:sSub>
                        </m:num>
                        <m:den>
                          <m:r>
                            <a:rPr lang="ar-AE" i="1" smtClean="0">
                              <a:solidFill>
                                <a:schemeClr val="bg1">
                                  <a:lumMod val="65000"/>
                                </a:schemeClr>
                              </a:solidFill>
                              <a:latin typeface="Cambria Math" panose="02040503050406030204" pitchFamily="18" charset="0"/>
                            </a:rPr>
                            <m:t>𝑃</m:t>
                          </m:r>
                        </m:den>
                      </m:f>
                      <m:rad>
                        <m:radPr>
                          <m:degHide m:val="on"/>
                          <m:ctrlPr>
                            <a:rPr lang="ar-AE" i="1" smtClean="0">
                              <a:solidFill>
                                <a:schemeClr val="bg1">
                                  <a:lumMod val="65000"/>
                                </a:schemeClr>
                              </a:solidFill>
                              <a:latin typeface="Cambria Math" panose="02040503050406030204" pitchFamily="18" charset="0"/>
                            </a:rPr>
                          </m:ctrlPr>
                        </m:radPr>
                        <m:deg/>
                        <m:e>
                          <m:f>
                            <m:fPr>
                              <m:ctrlPr>
                                <a:rPr lang="ar-AE" i="1" smtClean="0">
                                  <a:solidFill>
                                    <a:schemeClr val="bg1">
                                      <a:lumMod val="65000"/>
                                    </a:schemeClr>
                                  </a:solidFill>
                                  <a:latin typeface="Cambria Math" panose="02040503050406030204" pitchFamily="18" charset="0"/>
                                </a:rPr>
                              </m:ctrlPr>
                            </m:fPr>
                            <m:num>
                              <m:sSub>
                                <m:sSubPr>
                                  <m:ctrlPr>
                                    <a:rPr lang="ar-AE" i="1" smtClean="0">
                                      <a:solidFill>
                                        <a:schemeClr val="bg1">
                                          <a:lumMod val="65000"/>
                                        </a:schemeClr>
                                      </a:solidFill>
                                      <a:latin typeface="Cambria Math" panose="02040503050406030204" pitchFamily="18" charset="0"/>
                                    </a:rPr>
                                  </m:ctrlPr>
                                </m:sSubPr>
                                <m:e>
                                  <m:r>
                                    <a:rPr lang="ar-AE" i="1" smtClean="0">
                                      <a:solidFill>
                                        <a:schemeClr val="bg1">
                                          <a:lumMod val="65000"/>
                                        </a:schemeClr>
                                      </a:solidFill>
                                      <a:latin typeface="Cambria Math" panose="02040503050406030204" pitchFamily="18" charset="0"/>
                                    </a:rPr>
                                    <m:t>𝑇</m:t>
                                  </m:r>
                                </m:e>
                                <m:sub>
                                  <m:r>
                                    <a:rPr lang="ar-AE" i="1" smtClean="0">
                                      <a:solidFill>
                                        <a:schemeClr val="bg1">
                                          <a:lumMod val="65000"/>
                                        </a:schemeClr>
                                      </a:solidFill>
                                      <a:latin typeface="Cambria Math" panose="02040503050406030204" pitchFamily="18" charset="0"/>
                                    </a:rPr>
                                    <m:t>𝑇</m:t>
                                  </m:r>
                                </m:sub>
                              </m:sSub>
                            </m:num>
                            <m:den>
                              <m:r>
                                <a:rPr lang="ar-AE" i="1" smtClean="0">
                                  <a:solidFill>
                                    <a:schemeClr val="bg1">
                                      <a:lumMod val="65000"/>
                                    </a:schemeClr>
                                  </a:solidFill>
                                  <a:latin typeface="Cambria Math" panose="02040503050406030204" pitchFamily="18" charset="0"/>
                                </a:rPr>
                                <m:t>2</m:t>
                              </m:r>
                              <m:r>
                                <a:rPr lang="ar-AE" i="1" smtClean="0">
                                  <a:solidFill>
                                    <a:schemeClr val="bg1">
                                      <a:lumMod val="65000"/>
                                    </a:schemeClr>
                                  </a:solidFill>
                                  <a:latin typeface="Cambria Math" panose="02040503050406030204" pitchFamily="18" charset="0"/>
                                </a:rPr>
                                <m:t>𝜌</m:t>
                              </m:r>
                              <m:r>
                                <a:rPr lang="ar-AE" i="1" smtClean="0">
                                  <a:solidFill>
                                    <a:schemeClr val="bg1">
                                      <a:lumMod val="65000"/>
                                    </a:schemeClr>
                                  </a:solidFill>
                                  <a:latin typeface="Cambria Math" panose="02040503050406030204" pitchFamily="18" charset="0"/>
                                </a:rPr>
                                <m:t>𝐴</m:t>
                              </m:r>
                            </m:den>
                          </m:f>
                        </m:e>
                      </m:rad>
                    </m:oMath>
                  </m:oMathPara>
                </a14:m>
                <a:endParaRPr lang="ar-AE" dirty="0"/>
              </a:p>
              <a:p>
                <a:pPr marL="0" indent="0">
                  <a:buFont typeface="Arial"/>
                  <a:buNone/>
                </a:pPr>
                <a:endParaRPr lang="ar-AE" dirty="0"/>
              </a:p>
              <a:p>
                <a:pPr marL="0" indent="0">
                  <a:buFont typeface="Arial"/>
                  <a:buNone/>
                </a:pPr>
                <a:endParaRPr lang="ar-AE" dirty="0"/>
              </a:p>
            </p:txBody>
          </p:sp>
        </mc:Choice>
        <mc:Fallback xmlns="">
          <p:sp>
            <p:nvSpPr>
              <p:cNvPr id="33" name="Google Shape;101;g6b1ba9cacb_0_0"/>
              <p:cNvSpPr txBox="1">
                <a:spLocks noRot="1" noChangeAspect="1" noMove="1" noResize="1" noEditPoints="1" noAdjustHandles="1" noChangeArrowheads="1" noChangeShapeType="1" noTextEdit="1"/>
              </p:cNvSpPr>
              <p:nvPr/>
            </p:nvSpPr>
            <p:spPr>
              <a:xfrm>
                <a:off x="1449911" y="710482"/>
                <a:ext cx="2819400" cy="1375940"/>
              </a:xfrm>
              <a:prstGeom prst="roundRect">
                <a:avLst/>
              </a:prstGeom>
              <a:blipFill>
                <a:blip r:embed="rId8"/>
                <a:stretch>
                  <a:fillRect l="-1717" b="-790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Google Shape;101;g6b1ba9cacb_0_0"/>
              <p:cNvSpPr txBox="1">
                <a:spLocks/>
              </p:cNvSpPr>
              <p:nvPr/>
            </p:nvSpPr>
            <p:spPr>
              <a:xfrm>
                <a:off x="7186298" y="4062059"/>
                <a:ext cx="3429000" cy="6712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𝐸</m:t>
                              </m:r>
                            </m:sub>
                          </m:sSub>
                        </m:num>
                        <m:den>
                          <m:r>
                            <a:rPr lang="en-GB" b="0" i="1" smtClean="0">
                              <a:latin typeface="Cambria Math" panose="02040503050406030204" pitchFamily="18" charset="0"/>
                            </a:rPr>
                            <m:t>𝐴</m:t>
                          </m:r>
                        </m:den>
                      </m:f>
                    </m:oMath>
                  </m:oMathPara>
                </a14:m>
                <a:endParaRPr lang="ar-AE" dirty="0"/>
              </a:p>
              <a:p>
                <a:pPr marL="0" indent="0">
                  <a:buFont typeface="Arial"/>
                  <a:buNone/>
                </a:pPr>
                <a:endParaRPr lang="ar-AE" dirty="0"/>
              </a:p>
              <a:p>
                <a:pPr marL="0" indent="0">
                  <a:buFont typeface="Arial"/>
                  <a:buNone/>
                </a:pPr>
                <a:endParaRPr lang="ar-AE" dirty="0"/>
              </a:p>
            </p:txBody>
          </p:sp>
        </mc:Choice>
        <mc:Fallback xmlns="">
          <p:sp>
            <p:nvSpPr>
              <p:cNvPr id="36" name="Google Shape;101;g6b1ba9cacb_0_0"/>
              <p:cNvSpPr txBox="1">
                <a:spLocks noRot="1" noChangeAspect="1" noMove="1" noResize="1" noEditPoints="1" noAdjustHandles="1" noChangeArrowheads="1" noChangeShapeType="1" noTextEdit="1"/>
              </p:cNvSpPr>
              <p:nvPr/>
            </p:nvSpPr>
            <p:spPr>
              <a:xfrm>
                <a:off x="7186298" y="4062059"/>
                <a:ext cx="3429000" cy="671227"/>
              </a:xfrm>
              <a:prstGeom prst="rect">
                <a:avLst/>
              </a:prstGeom>
              <a:blipFill>
                <a:blip r:embed="rId9"/>
                <a:stretch>
                  <a:fillRect l="-3737" b="-199091"/>
                </a:stretch>
              </a:blipFill>
              <a:ln>
                <a:noFill/>
              </a:ln>
            </p:spPr>
            <p:txBody>
              <a:bodyPr/>
              <a:lstStyle/>
              <a:p>
                <a:r>
                  <a:rPr lang="en-GB">
                    <a:noFill/>
                  </a:rPr>
                  <a:t> </a:t>
                </a:r>
              </a:p>
            </p:txBody>
          </p:sp>
        </mc:Fallback>
      </mc:AlternateContent>
      <p:sp>
        <p:nvSpPr>
          <p:cNvPr id="34" name="Right Arrow 33"/>
          <p:cNvSpPr/>
          <p:nvPr/>
        </p:nvSpPr>
        <p:spPr>
          <a:xfrm>
            <a:off x="5522830" y="2673986"/>
            <a:ext cx="800100" cy="6539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Trends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700" y="1690688"/>
            <a:ext cx="7594600" cy="3544147"/>
          </a:xfrm>
          <a:prstGeom prst="rect">
            <a:avLst/>
          </a:prstGeom>
        </p:spPr>
      </p:pic>
    </p:spTree>
    <p:extLst>
      <p:ext uri="{BB962C8B-B14F-4D97-AF65-F5344CB8AC3E}">
        <p14:creationId xmlns:p14="http://schemas.microsoft.com/office/powerpoint/2010/main" val="212492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Trends</a:t>
            </a:r>
          </a:p>
        </p:txBody>
      </p:sp>
      <p:pic>
        <p:nvPicPr>
          <p:cNvPr id="3" name="Picture 2"/>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2520950" y="1690688"/>
            <a:ext cx="7150100" cy="3864918"/>
          </a:xfrm>
          <a:prstGeom prst="rect">
            <a:avLst/>
          </a:prstGeom>
        </p:spPr>
      </p:pic>
    </p:spTree>
    <p:extLst>
      <p:ext uri="{BB962C8B-B14F-4D97-AF65-F5344CB8AC3E}">
        <p14:creationId xmlns:p14="http://schemas.microsoft.com/office/powerpoint/2010/main" val="2172076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053025" y="330201"/>
            <a:ext cx="10402375" cy="5237155"/>
            <a:chOff x="532325" y="508001"/>
            <a:chExt cx="10402375" cy="5237155"/>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270" y="508001"/>
              <a:ext cx="5161336" cy="30903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25" y="508001"/>
              <a:ext cx="5337058" cy="262001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170" y="2819858"/>
              <a:ext cx="5200530" cy="292529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325" y="2807158"/>
              <a:ext cx="5201845" cy="2928498"/>
            </a:xfrm>
            <a:prstGeom prst="rect">
              <a:avLst/>
            </a:prstGeom>
          </p:spPr>
        </p:pic>
      </p:grpSp>
    </p:spTree>
    <p:extLst>
      <p:ext uri="{BB962C8B-B14F-4D97-AF65-F5344CB8AC3E}">
        <p14:creationId xmlns:p14="http://schemas.microsoft.com/office/powerpoint/2010/main" val="362423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Themes …</a:t>
            </a:r>
          </a:p>
        </p:txBody>
      </p:sp>
      <p:sp>
        <p:nvSpPr>
          <p:cNvPr id="3" name="Text Placeholder 2"/>
          <p:cNvSpPr>
            <a:spLocks noGrp="1"/>
          </p:cNvSpPr>
          <p:nvPr>
            <p:ph type="body" idx="1"/>
          </p:nvPr>
        </p:nvSpPr>
        <p:spPr>
          <a:xfrm>
            <a:off x="838200" y="2092325"/>
            <a:ext cx="10515600" cy="2746375"/>
          </a:xfrm>
        </p:spPr>
        <p:txBody>
          <a:bodyPr>
            <a:normAutofit/>
          </a:bodyPr>
          <a:lstStyle/>
          <a:p>
            <a:pPr marL="114300" indent="0" algn="ctr">
              <a:buNone/>
            </a:pPr>
            <a:r>
              <a:rPr lang="en-GB" sz="3600" b="1" dirty="0"/>
              <a:t>EFFICIENCY at the cost of VERSATILITY</a:t>
            </a:r>
          </a:p>
          <a:p>
            <a:pPr marL="114300" indent="0" algn="ctr">
              <a:buNone/>
            </a:pPr>
            <a:endParaRPr lang="en-GB" sz="3600" b="1" dirty="0"/>
          </a:p>
          <a:p>
            <a:pPr marL="114300" indent="0" algn="ctr">
              <a:buNone/>
            </a:pPr>
            <a:r>
              <a:rPr lang="en-GB" sz="3600" b="1" dirty="0"/>
              <a:t>VERSATILITY at the cost of COMPLEXITY</a:t>
            </a:r>
          </a:p>
        </p:txBody>
      </p:sp>
    </p:spTree>
    <p:extLst>
      <p:ext uri="{BB962C8B-B14F-4D97-AF65-F5344CB8AC3E}">
        <p14:creationId xmlns:p14="http://schemas.microsoft.com/office/powerpoint/2010/main" val="3241228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914525"/>
            <a:ext cx="10515600" cy="1819275"/>
          </a:xfrm>
        </p:spPr>
        <p:txBody>
          <a:bodyPr/>
          <a:lstStyle/>
          <a:p>
            <a:pPr marL="114300" indent="0" algn="ctr">
              <a:buNone/>
            </a:pPr>
            <a:r>
              <a:rPr lang="en-GB" b="1" dirty="0"/>
              <a:t>How can we simplify efficiency?</a:t>
            </a:r>
          </a:p>
          <a:p>
            <a:pPr marL="114300" indent="0" algn="ctr">
              <a:buNone/>
            </a:pPr>
            <a:endParaRPr lang="en-GB" b="1" dirty="0"/>
          </a:p>
          <a:p>
            <a:pPr marL="114300" indent="0" algn="ctr">
              <a:buNone/>
            </a:pPr>
            <a:r>
              <a:rPr lang="en-GB" b="1" dirty="0"/>
              <a:t>Is a well designed ducted fan a feasible solution?</a:t>
            </a:r>
          </a:p>
        </p:txBody>
      </p:sp>
    </p:spTree>
    <p:extLst>
      <p:ext uri="{BB962C8B-B14F-4D97-AF65-F5344CB8AC3E}">
        <p14:creationId xmlns:p14="http://schemas.microsoft.com/office/powerpoint/2010/main" val="38469913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2238</TotalTime>
  <Words>2866</Words>
  <Application>Microsoft Macintosh PowerPoint</Application>
  <PresentationFormat>Widescreen</PresentationFormat>
  <Paragraphs>308</Paragraphs>
  <Slides>26</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Cambria Math</vt:lpstr>
      <vt:lpstr>Office Theme</vt:lpstr>
      <vt:lpstr>Propulsion Systems for e-VTOL Aircraft</vt:lpstr>
      <vt:lpstr>PowerPoint Presentation</vt:lpstr>
      <vt:lpstr>Figure of Merit</vt:lpstr>
      <vt:lpstr>PowerPoint Presentation</vt:lpstr>
      <vt:lpstr>Current Trends</vt:lpstr>
      <vt:lpstr>Current Trends</vt:lpstr>
      <vt:lpstr>PowerPoint Presentation</vt:lpstr>
      <vt:lpstr>Themes …</vt:lpstr>
      <vt:lpstr>PowerPoint Presentation</vt:lpstr>
      <vt:lpstr>PowerPoint Presentation</vt:lpstr>
      <vt:lpstr>Are ducted fans a more efficient SYSTEM for e-VTOL vehicles?</vt:lpstr>
      <vt:lpstr>Are ducted fans FEASIBLE in an e-VTOL application?</vt:lpstr>
      <vt:lpstr>The Drone</vt:lpstr>
      <vt:lpstr>Sensors and Control</vt:lpstr>
      <vt:lpstr>Ducted Fan Design</vt:lpstr>
      <vt:lpstr>Ducted Fan Design</vt:lpstr>
      <vt:lpstr>PowerPoint Presentation</vt:lpstr>
      <vt:lpstr>PowerPoint Presentation</vt:lpstr>
      <vt:lpstr>Mass Model</vt:lpstr>
      <vt:lpstr>Mass Model</vt:lpstr>
      <vt:lpstr>Mass Model</vt:lpstr>
      <vt:lpstr>Visualising Propulsor Performance</vt:lpstr>
      <vt:lpstr>Visualising Performance - POWER</vt:lpstr>
      <vt:lpstr>Chosen Design</vt:lpstr>
      <vt:lpstr>Results (so far)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Propulsion Systems for e-VTOL Aircraft</dc:title>
  <dc:creator>Jordan Eriksen</dc:creator>
  <cp:lastModifiedBy>Jordan Eriksen</cp:lastModifiedBy>
  <cp:revision>70</cp:revision>
  <dcterms:created xsi:type="dcterms:W3CDTF">2019-11-08T17:55:53Z</dcterms:created>
  <dcterms:modified xsi:type="dcterms:W3CDTF">2019-11-29T13:56:45Z</dcterms:modified>
</cp:coreProperties>
</file>